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301" r:id="rId2"/>
    <p:sldId id="256" r:id="rId3"/>
    <p:sldId id="262" r:id="rId4"/>
    <p:sldId id="258" r:id="rId5"/>
    <p:sldId id="276" r:id="rId6"/>
    <p:sldId id="287" r:id="rId7"/>
    <p:sldId id="277" r:id="rId8"/>
    <p:sldId id="278" r:id="rId9"/>
    <p:sldId id="279" r:id="rId10"/>
    <p:sldId id="259" r:id="rId11"/>
    <p:sldId id="280" r:id="rId12"/>
    <p:sldId id="266" r:id="rId13"/>
    <p:sldId id="281" r:id="rId14"/>
    <p:sldId id="282" r:id="rId15"/>
    <p:sldId id="283" r:id="rId16"/>
    <p:sldId id="284" r:id="rId17"/>
    <p:sldId id="285" r:id="rId18"/>
    <p:sldId id="286" r:id="rId19"/>
    <p:sldId id="264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265" r:id="rId34"/>
  </p:sldIdLst>
  <p:sldSz cx="18288000" cy="10287000"/>
  <p:notesSz cx="6858000" cy="9144000"/>
  <p:embeddedFontLst>
    <p:embeddedFont>
      <p:font typeface="Open Sans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8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5" autoAdjust="0"/>
    <p:restoredTop sz="67532" autoAdjust="0"/>
  </p:normalViewPr>
  <p:slideViewPr>
    <p:cSldViewPr>
      <p:cViewPr varScale="1">
        <p:scale>
          <a:sx n="48" d="100"/>
          <a:sy n="48" d="100"/>
        </p:scale>
        <p:origin x="109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D8B0B-48B9-489A-9B0D-F82E51067D02}" type="datetimeFigureOut">
              <a:rPr lang="nl-BE" smtClean="0"/>
              <a:t>20/03/2025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4C4F5-CD59-42E8-BA39-B822E856E56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593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Java is traag? Java is niet traag.</a:t>
            </a:r>
          </a:p>
          <a:p>
            <a:r>
              <a:rPr lang="nl-BE" dirty="0"/>
              <a:t>Het is de DB? We hebben een betere DB nodig</a:t>
            </a:r>
          </a:p>
          <a:p>
            <a:r>
              <a:rPr lang="nl-BE" dirty="0"/>
              <a:t>Het is makkelijk om iemand anders de schuld te geven maar het zit vaak genoeg in onze eigen code of onze </a:t>
            </a:r>
            <a:r>
              <a:rPr lang="nl-BE" dirty="0" err="1"/>
              <a:t>frameworks</a:t>
            </a:r>
            <a:r>
              <a:rPr lang="nl-BE" dirty="0"/>
              <a:t> of hoe we onze </a:t>
            </a:r>
            <a:r>
              <a:rPr lang="nl-BE" dirty="0" err="1"/>
              <a:t>frameworks</a:t>
            </a:r>
            <a:r>
              <a:rPr lang="nl-BE" dirty="0"/>
              <a:t> gebruiken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549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 dit komt niet meer voor omdat we </a:t>
            </a:r>
            <a:r>
              <a:rPr lang="nl-BE" dirty="0" err="1"/>
              <a:t>connection</a:t>
            </a:r>
            <a:r>
              <a:rPr lang="nl-BE" dirty="0"/>
              <a:t> pooling gebruiken en dit is een industrie standaard</a:t>
            </a:r>
          </a:p>
          <a:p>
            <a:r>
              <a:rPr lang="nl-BE" dirty="0"/>
              <a:t>Bij opstart maken we een pool van </a:t>
            </a:r>
            <a:r>
              <a:rPr lang="nl-BE" dirty="0" err="1"/>
              <a:t>connections</a:t>
            </a:r>
            <a:r>
              <a:rPr lang="nl-BE" dirty="0"/>
              <a:t> en als een app een connectie vraagt nemen we een uit die pool</a:t>
            </a:r>
          </a:p>
          <a:p>
            <a:r>
              <a:rPr lang="nl-BE" dirty="0"/>
              <a:t>En als alle connecties gebruikt zijn dan kan het een </a:t>
            </a:r>
            <a:r>
              <a:rPr lang="nl-BE" dirty="0" err="1"/>
              <a:t>exception</a:t>
            </a:r>
            <a:r>
              <a:rPr lang="nl-BE" dirty="0"/>
              <a:t> gooien of het kan een nieuwe connectie maken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fly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6793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Dus nu krijgen we volgend schema hoe we aan een </a:t>
            </a:r>
            <a:r>
              <a:rPr lang="nl-BE" dirty="0" err="1"/>
              <a:t>connection</a:t>
            </a:r>
            <a:r>
              <a:rPr lang="nl-BE" dirty="0"/>
              <a:t> geraken</a:t>
            </a:r>
          </a:p>
          <a:p>
            <a:r>
              <a:rPr lang="nl-BE" dirty="0"/>
              <a:t>In dit geval gaan we niet meer over het netwerk om aan die connectie te komen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804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 als er een pool is met een fix </a:t>
            </a:r>
            <a:r>
              <a:rPr lang="nl-BE" dirty="0" err="1"/>
              <a:t>size</a:t>
            </a:r>
            <a:r>
              <a:rPr lang="nl-BE" dirty="0"/>
              <a:t>, hoe groot moeten we deze maken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7889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Laten we een spring boot app nemen met default setting die op </a:t>
            </a:r>
            <a:r>
              <a:rPr lang="nl-BE" dirty="0" err="1"/>
              <a:t>tomcat</a:t>
            </a:r>
            <a:r>
              <a:rPr lang="nl-BE" dirty="0"/>
              <a:t> draait</a:t>
            </a:r>
          </a:p>
          <a:p>
            <a:r>
              <a:rPr lang="nl-BE" dirty="0" err="1"/>
              <a:t>Tomcat</a:t>
            </a:r>
            <a:r>
              <a:rPr lang="nl-BE" dirty="0"/>
              <a:t> heeft 200 </a:t>
            </a:r>
            <a:r>
              <a:rPr lang="nl-BE" dirty="0" err="1"/>
              <a:t>threats</a:t>
            </a:r>
            <a:endParaRPr lang="nl-BE" dirty="0"/>
          </a:p>
          <a:p>
            <a:r>
              <a:rPr lang="nl-BE" dirty="0"/>
              <a:t>En gebruikt standaard een </a:t>
            </a:r>
            <a:r>
              <a:rPr lang="nl-BE" dirty="0" err="1"/>
              <a:t>Hikari</a:t>
            </a:r>
            <a:r>
              <a:rPr lang="nl-BE" dirty="0"/>
              <a:t> </a:t>
            </a:r>
            <a:r>
              <a:rPr lang="nl-BE" dirty="0" err="1"/>
              <a:t>connectionpool</a:t>
            </a:r>
            <a:r>
              <a:rPr lang="nl-BE" dirty="0"/>
              <a:t> met 10 connecties bij startup</a:t>
            </a:r>
          </a:p>
          <a:p>
            <a:endParaRPr lang="nl-BE" dirty="0"/>
          </a:p>
          <a:p>
            <a:r>
              <a:rPr lang="nl-BE" dirty="0"/>
              <a:t>Het lijkt alsof dit niet klopt als we 1000 gebruikers hebben we gaan </a:t>
            </a:r>
            <a:r>
              <a:rPr lang="nl-BE" dirty="0" err="1"/>
              <a:t>teweinig</a:t>
            </a:r>
            <a:r>
              <a:rPr lang="nl-BE" dirty="0"/>
              <a:t> connecties hebben?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359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Als je veel gebruikers hebt wil je nog altijd een kleine </a:t>
            </a:r>
            <a:r>
              <a:rPr lang="nl-BE" dirty="0" err="1"/>
              <a:t>connectionpool</a:t>
            </a:r>
            <a:endParaRPr lang="nl-BE" dirty="0"/>
          </a:p>
          <a:p>
            <a:endParaRPr lang="nl-BE" dirty="0"/>
          </a:p>
          <a:p>
            <a:r>
              <a:rPr lang="nl-BE" dirty="0"/>
              <a:t>Reden is omdat de overhead om te switchen tussen deze connecties grote is dan het voordeel om er meer te hebben</a:t>
            </a:r>
          </a:p>
          <a:p>
            <a:endParaRPr lang="nl-BE" dirty="0"/>
          </a:p>
          <a:p>
            <a:r>
              <a:rPr lang="nl-BE" dirty="0"/>
              <a:t>Omdat de </a:t>
            </a:r>
            <a:r>
              <a:rPr lang="nl-BE" dirty="0" err="1"/>
              <a:t>db</a:t>
            </a:r>
            <a:r>
              <a:rPr lang="nl-BE" dirty="0"/>
              <a:t> al bezig is met zoveel kleine </a:t>
            </a:r>
            <a:r>
              <a:rPr lang="nl-BE" dirty="0" err="1"/>
              <a:t>queries</a:t>
            </a:r>
            <a:r>
              <a:rPr lang="nl-BE" dirty="0"/>
              <a:t> te draaien, vragen voor meer zal niet helpen</a:t>
            </a:r>
          </a:p>
          <a:p>
            <a:endParaRPr lang="nl-BE" dirty="0"/>
          </a:p>
          <a:p>
            <a:r>
              <a:rPr lang="nl-BE" dirty="0"/>
              <a:t>Wat we dus moeten doen is ervoor zorgen dat we deze connectie zo kort mogelijk vasthouden om een goeie </a:t>
            </a:r>
            <a:r>
              <a:rPr lang="nl-BE" dirty="0" err="1"/>
              <a:t>connection</a:t>
            </a:r>
            <a:r>
              <a:rPr lang="nl-BE" dirty="0"/>
              <a:t> management hebben en dit doen we niet zelf maar een </a:t>
            </a:r>
            <a:r>
              <a:rPr lang="nl-BE" dirty="0" err="1"/>
              <a:t>framework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8512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Wanneer is een </a:t>
            </a:r>
            <a:r>
              <a:rPr lang="nl-BE" dirty="0" err="1"/>
              <a:t>connection</a:t>
            </a:r>
            <a:r>
              <a:rPr lang="nl-BE" dirty="0"/>
              <a:t> </a:t>
            </a:r>
            <a:r>
              <a:rPr lang="nl-BE" dirty="0" err="1"/>
              <a:t>acquired</a:t>
            </a:r>
            <a:r>
              <a:rPr lang="nl-BE" dirty="0"/>
              <a:t> en wanneer is er een </a:t>
            </a:r>
            <a:r>
              <a:rPr lang="nl-BE" dirty="0" err="1"/>
              <a:t>gereleased</a:t>
            </a:r>
            <a:r>
              <a:rPr lang="nl-BE" dirty="0"/>
              <a:t> we zien het straks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9566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 gaan 2 tools gebruiken </a:t>
            </a:r>
            <a:r>
              <a:rPr lang="nl-BE" dirty="0" err="1"/>
              <a:t>flexy</a:t>
            </a:r>
            <a:r>
              <a:rPr lang="nl-BE" dirty="0"/>
              <a:t> pool door </a:t>
            </a:r>
            <a:r>
              <a:rPr lang="nl-BE" dirty="0" err="1"/>
              <a:t>Vlad</a:t>
            </a:r>
            <a:r>
              <a:rPr lang="nl-BE" dirty="0"/>
              <a:t> om je te helpen om </a:t>
            </a:r>
            <a:r>
              <a:rPr lang="nl-BE" dirty="0" err="1"/>
              <a:t>om</a:t>
            </a:r>
            <a:r>
              <a:rPr lang="nl-BE" dirty="0"/>
              <a:t> de </a:t>
            </a:r>
            <a:r>
              <a:rPr lang="nl-BE" dirty="0" err="1"/>
              <a:t>size</a:t>
            </a:r>
            <a:r>
              <a:rPr lang="nl-BE" dirty="0"/>
              <a:t> van de </a:t>
            </a:r>
            <a:r>
              <a:rPr lang="nl-BE" dirty="0" err="1"/>
              <a:t>connection</a:t>
            </a:r>
            <a:r>
              <a:rPr lang="nl-BE" dirty="0"/>
              <a:t> pool moet zijn wij gebruiken het voor de </a:t>
            </a:r>
            <a:r>
              <a:rPr lang="nl-BE" dirty="0" err="1"/>
              <a:t>logging</a:t>
            </a:r>
            <a:r>
              <a:rPr lang="nl-BE" dirty="0"/>
              <a:t> om te zien wanneer de connectie is </a:t>
            </a:r>
            <a:r>
              <a:rPr lang="nl-BE" dirty="0" err="1"/>
              <a:t>aquired</a:t>
            </a:r>
            <a:r>
              <a:rPr lang="nl-BE" dirty="0"/>
              <a:t> en wanneer </a:t>
            </a:r>
            <a:r>
              <a:rPr lang="nl-BE" dirty="0" err="1"/>
              <a:t>released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223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package </a:t>
            </a:r>
            <a:r>
              <a:rPr lang="nl-NL" dirty="0" err="1"/>
              <a:t>connections</a:t>
            </a:r>
            <a:r>
              <a:rPr lang="nl-NL" dirty="0"/>
              <a:t> hebben we </a:t>
            </a:r>
            <a:r>
              <a:rPr lang="nl-NL" dirty="0" err="1"/>
              <a:t>AnotherService</a:t>
            </a:r>
            <a:r>
              <a:rPr lang="nl-NL" dirty="0"/>
              <a:t> met daarin een aantal methodes die allemaal geannoteerd zijn met </a:t>
            </a:r>
            <a:r>
              <a:rPr lang="nl-NL" dirty="0" err="1"/>
              <a:t>Transactional</a:t>
            </a:r>
            <a:r>
              <a:rPr lang="nl-NL" dirty="0"/>
              <a:t> zoals we normaal altijd doen</a:t>
            </a:r>
          </a:p>
          <a:p>
            <a:endParaRPr lang="nl-NL" dirty="0"/>
          </a:p>
          <a:p>
            <a:r>
              <a:rPr lang="nl-NL" dirty="0"/>
              <a:t>Er is ook een controller </a:t>
            </a:r>
            <a:r>
              <a:rPr lang="nl-NL" dirty="0" err="1"/>
              <a:t>SampleController</a:t>
            </a:r>
            <a:r>
              <a:rPr lang="nl-NL" dirty="0"/>
              <a:t> die deze methodes oproept </a:t>
            </a:r>
          </a:p>
          <a:p>
            <a:endParaRPr lang="nl-NL" dirty="0"/>
          </a:p>
          <a:p>
            <a:r>
              <a:rPr lang="nl-NL" dirty="0"/>
              <a:t>We hebben een testklasse die elk van deze calls zal oproepen: </a:t>
            </a:r>
            <a:r>
              <a:rPr lang="nl-NL" dirty="0" err="1"/>
              <a:t>SampleControllerTests</a:t>
            </a:r>
            <a:r>
              <a:rPr lang="nl-NL" dirty="0"/>
              <a:t> met daarin al de flexipool en de </a:t>
            </a:r>
            <a:r>
              <a:rPr lang="nl-NL" dirty="0" err="1"/>
              <a:t>decorator</a:t>
            </a:r>
            <a:r>
              <a:rPr lang="nl-NL" dirty="0"/>
              <a:t> dus we gaan daar geen tijd aan verspelen.</a:t>
            </a:r>
          </a:p>
          <a:p>
            <a:endParaRPr lang="nl-NL" dirty="0"/>
          </a:p>
          <a:p>
            <a:r>
              <a:rPr lang="nl-NL" dirty="0"/>
              <a:t>Wat we nu dus zien is hoelang de </a:t>
            </a:r>
            <a:r>
              <a:rPr lang="nl-NL" dirty="0" err="1"/>
              <a:t>connection</a:t>
            </a:r>
            <a:r>
              <a:rPr lang="nl-NL" dirty="0"/>
              <a:t> is </a:t>
            </a:r>
            <a:r>
              <a:rPr lang="nl-NL" dirty="0" err="1"/>
              <a:t>leased</a:t>
            </a:r>
            <a:endParaRPr lang="nl-NL" dirty="0"/>
          </a:p>
          <a:p>
            <a:endParaRPr lang="nl-NL" dirty="0"/>
          </a:p>
          <a:p>
            <a:r>
              <a:rPr lang="nl-NL" dirty="0"/>
              <a:t>oefening 1:</a:t>
            </a:r>
          </a:p>
          <a:p>
            <a:r>
              <a:rPr lang="nl-NL" dirty="0"/>
              <a:t>Kijk eerst eens naar de </a:t>
            </a:r>
            <a:r>
              <a:rPr lang="nl-NL" dirty="0" err="1"/>
              <a:t>hello</a:t>
            </a:r>
            <a:r>
              <a:rPr lang="nl-NL" dirty="0"/>
              <a:t> test. Deze doet een gewone </a:t>
            </a:r>
            <a:r>
              <a:rPr lang="nl-NL" dirty="0" err="1"/>
              <a:t>findAll</a:t>
            </a:r>
            <a:r>
              <a:rPr lang="nl-NL" dirty="0"/>
              <a:t> met een gewone spring data </a:t>
            </a:r>
            <a:r>
              <a:rPr lang="nl-NL" dirty="0" err="1"/>
              <a:t>repo</a:t>
            </a:r>
            <a:r>
              <a:rPr lang="nl-NL" dirty="0"/>
              <a:t>.</a:t>
            </a:r>
          </a:p>
          <a:p>
            <a:r>
              <a:rPr lang="nl-NL" dirty="0"/>
              <a:t>We zien dat een connectie krijgen 0 </a:t>
            </a:r>
            <a:r>
              <a:rPr lang="nl-NL" dirty="0" err="1"/>
              <a:t>millis</a:t>
            </a:r>
            <a:r>
              <a:rPr lang="nl-NL" dirty="0"/>
              <a:t> duurt maar hij was over de 200 </a:t>
            </a:r>
            <a:r>
              <a:rPr lang="nl-NL" dirty="0" err="1"/>
              <a:t>leased</a:t>
            </a:r>
            <a:r>
              <a:rPr lang="nl-NL" dirty="0"/>
              <a:t> -&gt; lang voor een query die 0 </a:t>
            </a:r>
            <a:r>
              <a:rPr lang="nl-NL" dirty="0" err="1"/>
              <a:t>resultate</a:t>
            </a:r>
            <a:r>
              <a:rPr lang="nl-NL" dirty="0"/>
              <a:t> oplevert.</a:t>
            </a:r>
          </a:p>
          <a:p>
            <a:r>
              <a:rPr lang="nl-NL" dirty="0"/>
              <a:t>Wat is er hier gebeurd?</a:t>
            </a:r>
          </a:p>
          <a:p>
            <a:r>
              <a:rPr lang="nl-NL" dirty="0"/>
              <a:t>We hebben een controle methode, die een service call doet en nog een </a:t>
            </a:r>
            <a:r>
              <a:rPr lang="nl-NL" dirty="0" err="1"/>
              <a:t>external</a:t>
            </a:r>
            <a:r>
              <a:rPr lang="nl-NL" dirty="0"/>
              <a:t> call die een sleep is van 200 </a:t>
            </a:r>
            <a:r>
              <a:rPr lang="nl-NL" dirty="0" err="1"/>
              <a:t>millis</a:t>
            </a:r>
            <a:endParaRPr lang="nl-NL" dirty="0"/>
          </a:p>
          <a:p>
            <a:r>
              <a:rPr lang="nl-NL" dirty="0"/>
              <a:t>Op zich raar want de service call is toch </a:t>
            </a:r>
            <a:r>
              <a:rPr lang="nl-NL" dirty="0" err="1"/>
              <a:t>transactional</a:t>
            </a:r>
            <a:r>
              <a:rPr lang="nl-NL" dirty="0"/>
              <a:t>? We zeggen dus toch waar de transactie begint en eindigt aan spring en waar we dus geen </a:t>
            </a:r>
            <a:r>
              <a:rPr lang="nl-NL" dirty="0" err="1"/>
              <a:t>db</a:t>
            </a:r>
            <a:r>
              <a:rPr lang="nl-NL" dirty="0"/>
              <a:t> meer nodig hebben.</a:t>
            </a:r>
          </a:p>
          <a:p>
            <a:r>
              <a:rPr lang="nl-NL" dirty="0"/>
              <a:t>Maar zo werkt het dus niet, toch niet </a:t>
            </a:r>
            <a:r>
              <a:rPr lang="nl-NL" dirty="0" err="1"/>
              <a:t>by</a:t>
            </a:r>
            <a:r>
              <a:rPr lang="nl-NL" dirty="0"/>
              <a:t> default!</a:t>
            </a:r>
          </a:p>
          <a:p>
            <a:endParaRPr lang="nl-NL" dirty="0"/>
          </a:p>
          <a:p>
            <a:r>
              <a:rPr lang="nl-NL" dirty="0"/>
              <a:t>Laten we eens naar de logs kijken. Daar zal je een </a:t>
            </a:r>
            <a:r>
              <a:rPr lang="nl-NL" dirty="0" err="1"/>
              <a:t>warning</a:t>
            </a:r>
            <a:r>
              <a:rPr lang="nl-NL" dirty="0"/>
              <a:t> vinden bij het opstarten van je spring applicatie: </a:t>
            </a:r>
            <a:r>
              <a:rPr lang="nl-NL" dirty="0" err="1"/>
              <a:t>spring.jpa.open</a:t>
            </a:r>
            <a:r>
              <a:rPr lang="nl-NL" dirty="0"/>
              <a:t>-in-view is </a:t>
            </a:r>
            <a:r>
              <a:rPr lang="nl-NL" dirty="0" err="1"/>
              <a:t>enabled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default</a:t>
            </a:r>
          </a:p>
          <a:p>
            <a:r>
              <a:rPr lang="nl-NL" dirty="0"/>
              <a:t>Dit is iets die we dus niet willen. </a:t>
            </a:r>
          </a:p>
          <a:p>
            <a:r>
              <a:rPr lang="nl-NL" dirty="0"/>
              <a:t>We kunnen dit dus makkelijk oplossen door een property toe te voegen</a:t>
            </a:r>
          </a:p>
          <a:p>
            <a:endParaRPr lang="nl-NL" dirty="0"/>
          </a:p>
          <a:p>
            <a:r>
              <a:rPr lang="nl-NL" dirty="0" err="1"/>
              <a:t>spring.jpa.open</a:t>
            </a:r>
            <a:r>
              <a:rPr lang="nl-NL" dirty="0"/>
              <a:t>-in-view=</a:t>
            </a:r>
            <a:r>
              <a:rPr lang="nl-NL" dirty="0" err="1"/>
              <a:t>false</a:t>
            </a:r>
            <a:endParaRPr lang="nl-NL" dirty="0"/>
          </a:p>
          <a:p>
            <a:endParaRPr lang="nl-NL" dirty="0"/>
          </a:p>
          <a:p>
            <a:r>
              <a:rPr lang="nl-NL" dirty="0"/>
              <a:t>run de test opnieuw en nu zal de lease maar enkele </a:t>
            </a:r>
            <a:r>
              <a:rPr lang="nl-NL" dirty="0" err="1"/>
              <a:t>millis</a:t>
            </a:r>
            <a:r>
              <a:rPr lang="nl-NL" dirty="0"/>
              <a:t> duren zoals verwacht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5491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2A219-D1F7-7D2F-CF0A-8D1F070C1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A9EAFBA-7206-9D61-1B0F-BFF88BF1B1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803A10E-A4D6-878F-94F5-B6C9DC763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oefening 2:</a:t>
            </a:r>
          </a:p>
          <a:p>
            <a:endParaRPr lang="nl-NL" dirty="0"/>
          </a:p>
          <a:p>
            <a:r>
              <a:rPr lang="nl-NL" dirty="0"/>
              <a:t>We hebben een </a:t>
            </a:r>
            <a:r>
              <a:rPr lang="nl-NL" dirty="0" err="1"/>
              <a:t>transactionele</a:t>
            </a:r>
            <a:r>
              <a:rPr lang="nl-NL" dirty="0"/>
              <a:t> methode: "</a:t>
            </a:r>
            <a:r>
              <a:rPr lang="nl-NL" dirty="0" err="1"/>
              <a:t>withExternalServiceCall</a:t>
            </a:r>
            <a:r>
              <a:rPr lang="nl-NL" dirty="0"/>
              <a:t>" deze bevat een externe call en we hebben gezien door de </a:t>
            </a:r>
            <a:r>
              <a:rPr lang="nl-NL" dirty="0" err="1"/>
              <a:t>peropert</a:t>
            </a:r>
            <a:r>
              <a:rPr lang="nl-NL" dirty="0"/>
              <a:t> aan te passen in oefening 1 dat de connectie gebruikt wordt bij de start en het einde van d </a:t>
            </a:r>
            <a:r>
              <a:rPr lang="nl-NL" dirty="0" err="1"/>
              <a:t>etransactie</a:t>
            </a:r>
            <a:r>
              <a:rPr lang="nl-NL" dirty="0"/>
              <a:t> en dan vrij moet komen</a:t>
            </a:r>
          </a:p>
          <a:p>
            <a:r>
              <a:rPr lang="nl-NL" dirty="0"/>
              <a:t>Kijk nu eens naar te test </a:t>
            </a:r>
            <a:r>
              <a:rPr lang="nl-NL" dirty="0" err="1"/>
              <a:t>external</a:t>
            </a:r>
            <a:r>
              <a:rPr lang="nl-NL" dirty="0"/>
              <a:t>: deze lease duurt meer dan 250 </a:t>
            </a:r>
            <a:r>
              <a:rPr lang="nl-NL" dirty="0" err="1"/>
              <a:t>millis</a:t>
            </a:r>
            <a:r>
              <a:rPr lang="nl-NL" dirty="0"/>
              <a:t> omdat die externe call 200 </a:t>
            </a:r>
            <a:r>
              <a:rPr lang="nl-NL" dirty="0" err="1"/>
              <a:t>millis</a:t>
            </a:r>
            <a:r>
              <a:rPr lang="nl-NL" dirty="0"/>
              <a:t> duurt natuurlijk. hoe kunnen we dit nu fixen zodat we de </a:t>
            </a:r>
            <a:r>
              <a:rPr lang="nl-NL" dirty="0" err="1"/>
              <a:t>connection</a:t>
            </a:r>
            <a:r>
              <a:rPr lang="nl-NL" dirty="0"/>
              <a:t> niet vasthouden voor de externe call?</a:t>
            </a:r>
          </a:p>
          <a:p>
            <a:endParaRPr lang="nl-NL" dirty="0"/>
          </a:p>
          <a:p>
            <a:r>
              <a:rPr lang="nl-NL" dirty="0"/>
              <a:t>in de </a:t>
            </a:r>
            <a:r>
              <a:rPr lang="nl-NL" dirty="0" err="1"/>
              <a:t>properties</a:t>
            </a:r>
            <a:r>
              <a:rPr lang="nl-NL" dirty="0"/>
              <a:t> kunnen we de </a:t>
            </a:r>
            <a:r>
              <a:rPr lang="nl-NL" dirty="0" err="1"/>
              <a:t>spring.datasource.hikari.auto-commit</a:t>
            </a:r>
            <a:r>
              <a:rPr lang="nl-NL" dirty="0"/>
              <a:t> op </a:t>
            </a:r>
            <a:r>
              <a:rPr lang="nl-NL" dirty="0" err="1"/>
              <a:t>false</a:t>
            </a:r>
            <a:r>
              <a:rPr lang="nl-NL" dirty="0"/>
              <a:t> zetten -&gt; we gaan niet altijd direct naar de </a:t>
            </a:r>
            <a:r>
              <a:rPr lang="nl-NL" dirty="0" err="1"/>
              <a:t>db</a:t>
            </a:r>
            <a:r>
              <a:rPr lang="nl-NL" dirty="0"/>
              <a:t> als we een </a:t>
            </a:r>
            <a:r>
              <a:rPr lang="nl-NL" dirty="0" err="1"/>
              <a:t>insert</a:t>
            </a:r>
            <a:r>
              <a:rPr lang="nl-NL" dirty="0"/>
              <a:t> of update sturen dus zeker iets dat we </a:t>
            </a:r>
            <a:r>
              <a:rPr lang="nl-NL" dirty="0" err="1"/>
              <a:t>mss</a:t>
            </a:r>
            <a:r>
              <a:rPr lang="nl-NL" dirty="0"/>
              <a:t> willen</a:t>
            </a:r>
          </a:p>
          <a:p>
            <a:r>
              <a:rPr lang="nl-NL" dirty="0"/>
              <a:t>een </a:t>
            </a:r>
            <a:r>
              <a:rPr lang="nl-NL" dirty="0" err="1"/>
              <a:t>sideeffect</a:t>
            </a:r>
            <a:r>
              <a:rPr lang="nl-NL" dirty="0"/>
              <a:t> hiervan is dat spring geen </a:t>
            </a:r>
            <a:r>
              <a:rPr lang="nl-NL" dirty="0" err="1"/>
              <a:t>db</a:t>
            </a:r>
            <a:r>
              <a:rPr lang="nl-NL" dirty="0"/>
              <a:t> </a:t>
            </a:r>
            <a:r>
              <a:rPr lang="nl-NL" dirty="0" err="1"/>
              <a:t>connection</a:t>
            </a:r>
            <a:r>
              <a:rPr lang="nl-NL" dirty="0"/>
              <a:t> zal openen tot het aan een methode komt die naar de </a:t>
            </a:r>
            <a:r>
              <a:rPr lang="nl-NL" dirty="0" err="1"/>
              <a:t>db</a:t>
            </a:r>
            <a:r>
              <a:rPr lang="nl-NL" dirty="0"/>
              <a:t> gaat!</a:t>
            </a:r>
          </a:p>
          <a:p>
            <a:r>
              <a:rPr lang="nl-NL" dirty="0"/>
              <a:t>nu gaat de lease maar enkele </a:t>
            </a:r>
            <a:r>
              <a:rPr lang="nl-NL" dirty="0" err="1"/>
              <a:t>millis</a:t>
            </a:r>
            <a:r>
              <a:rPr lang="nl-NL" dirty="0"/>
              <a:t> duren</a:t>
            </a:r>
          </a:p>
          <a:p>
            <a:endParaRPr lang="nl-NL" dirty="0"/>
          </a:p>
          <a:p>
            <a:r>
              <a:rPr lang="nl-NL" dirty="0"/>
              <a:t>Hier hadden we een luxe situatie waar de externe call vooraf werd uitgevoerd. Het is wel iets anders als deze pas erna komt.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4B7DC3-1B1D-F3DE-B5E3-AA36DC53D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8429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1EB44-1D61-04EE-289F-3969B4D07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49E1C79-3B0D-7DAF-7D2B-C35CFCD3B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8A6540-2A76-78EE-890F-17980E182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oefening 3:</a:t>
            </a:r>
          </a:p>
          <a:p>
            <a:r>
              <a:rPr lang="nl-NL" dirty="0"/>
              <a:t>Nu gebruiken we de test </a:t>
            </a:r>
            <a:r>
              <a:rPr lang="nl-NL" dirty="0" err="1"/>
              <a:t>externalAfter</a:t>
            </a:r>
            <a:r>
              <a:rPr lang="nl-NL" dirty="0"/>
              <a:t>() waar de call na de </a:t>
            </a:r>
            <a:r>
              <a:rPr lang="nl-NL" dirty="0" err="1"/>
              <a:t>db</a:t>
            </a:r>
            <a:r>
              <a:rPr lang="nl-NL" dirty="0"/>
              <a:t> call gebeurd.</a:t>
            </a:r>
          </a:p>
          <a:p>
            <a:r>
              <a:rPr lang="nl-NL" dirty="0"/>
              <a:t>we zouden hier de </a:t>
            </a:r>
            <a:r>
              <a:rPr lang="nl-NL" dirty="0" err="1"/>
              <a:t>transactional</a:t>
            </a:r>
            <a:r>
              <a:rPr lang="nl-NL" dirty="0"/>
              <a:t> kunnen verwijderen maar als we toch die transactie toch nodig hebben kunnen we het anders oplossen</a:t>
            </a:r>
          </a:p>
          <a:p>
            <a:r>
              <a:rPr lang="nl-NL" dirty="0"/>
              <a:t>Spring heeft ook iets als </a:t>
            </a:r>
            <a:r>
              <a:rPr lang="nl-NL" dirty="0" err="1"/>
              <a:t>transactionTemplate</a:t>
            </a:r>
            <a:r>
              <a:rPr lang="nl-NL" dirty="0"/>
              <a:t>. Deze laat ons transactie programmatorisch starten. Met deze manier kunnen we het stuk code die een transactie nodig heeft in de stream uitvoeren en wanneer deze gedaan is kan de </a:t>
            </a:r>
            <a:r>
              <a:rPr lang="nl-NL" dirty="0" err="1"/>
              <a:t>external</a:t>
            </a:r>
            <a:r>
              <a:rPr lang="nl-NL" dirty="0"/>
              <a:t> call er buiten plaatsvinden</a:t>
            </a:r>
          </a:p>
          <a:p>
            <a:endParaRPr lang="nl-NL" dirty="0"/>
          </a:p>
          <a:p>
            <a:r>
              <a:rPr lang="nl-NL" dirty="0"/>
              <a:t>Deze feature is ondergebruikt en kan vaak helpen voor dit type problemen voor </a:t>
            </a:r>
            <a:r>
              <a:rPr lang="nl-NL" dirty="0" err="1"/>
              <a:t>performantie</a:t>
            </a:r>
            <a:r>
              <a:rPr lang="nl-NL" dirty="0"/>
              <a:t> en </a:t>
            </a:r>
            <a:r>
              <a:rPr lang="nl-NL" dirty="0" err="1"/>
              <a:t>connection</a:t>
            </a:r>
            <a:r>
              <a:rPr lang="nl-NL" dirty="0"/>
              <a:t> sneller vrij te geven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err="1">
                <a:solidFill>
                  <a:srgbClr val="9876AA"/>
                </a:solidFill>
                <a:effectLst/>
              </a:rPr>
              <a:t>transactionTemplate</a:t>
            </a:r>
            <a:r>
              <a:rPr lang="nl-BE" dirty="0" err="1">
                <a:solidFill>
                  <a:srgbClr val="A9B7C6"/>
                </a:solidFill>
                <a:effectLst/>
              </a:rPr>
              <a:t>.executeWithoutResult</a:t>
            </a:r>
            <a:r>
              <a:rPr lang="nl-BE" dirty="0">
                <a:solidFill>
                  <a:srgbClr val="A9B7C6"/>
                </a:solidFill>
                <a:effectLst/>
              </a:rPr>
              <a:t>(</a:t>
            </a:r>
            <a:r>
              <a:rPr lang="nl-BE" dirty="0" err="1">
                <a:solidFill>
                  <a:srgbClr val="A9B7C6"/>
                </a:solidFill>
                <a:effectLst/>
              </a:rPr>
              <a:t>transactionStatus</a:t>
            </a:r>
            <a:r>
              <a:rPr lang="nl-BE" dirty="0">
                <a:solidFill>
                  <a:srgbClr val="A9B7C6"/>
                </a:solidFill>
                <a:effectLst/>
              </a:rPr>
              <a:t> -&gt; {</a:t>
            </a:r>
            <a:br>
              <a:rPr lang="nl-BE" dirty="0">
                <a:solidFill>
                  <a:srgbClr val="A9B7C6"/>
                </a:solidFill>
                <a:effectLst/>
              </a:rPr>
            </a:br>
            <a:r>
              <a:rPr lang="nl-BE" dirty="0">
                <a:solidFill>
                  <a:srgbClr val="A9B7C6"/>
                </a:solidFill>
                <a:effectLst/>
              </a:rPr>
              <a:t>    </a:t>
            </a:r>
            <a:r>
              <a:rPr lang="nl-BE" dirty="0" err="1">
                <a:solidFill>
                  <a:srgbClr val="A9B7C6"/>
                </a:solidFill>
                <a:effectLst/>
              </a:rPr>
              <a:t>System.</a:t>
            </a:r>
            <a:r>
              <a:rPr lang="nl-BE" i="1" dirty="0" err="1">
                <a:solidFill>
                  <a:srgbClr val="9876AA"/>
                </a:solidFill>
                <a:effectLst/>
              </a:rPr>
              <a:t>out</a:t>
            </a:r>
            <a:r>
              <a:rPr lang="nl-BE" dirty="0" err="1">
                <a:solidFill>
                  <a:srgbClr val="A9B7C6"/>
                </a:solidFill>
                <a:effectLst/>
              </a:rPr>
              <a:t>.println</a:t>
            </a:r>
            <a:r>
              <a:rPr lang="nl-BE" dirty="0">
                <a:solidFill>
                  <a:srgbClr val="A9B7C6"/>
                </a:solidFill>
                <a:effectLst/>
              </a:rPr>
              <a:t>(</a:t>
            </a:r>
            <a:r>
              <a:rPr lang="nl-BE" dirty="0" err="1">
                <a:solidFill>
                  <a:srgbClr val="9876AA"/>
                </a:solidFill>
                <a:effectLst/>
              </a:rPr>
              <a:t>personRepository</a:t>
            </a:r>
            <a:r>
              <a:rPr lang="nl-BE" dirty="0" err="1">
                <a:solidFill>
                  <a:srgbClr val="A9B7C6"/>
                </a:solidFill>
                <a:effectLst/>
              </a:rPr>
              <a:t>.findAll</a:t>
            </a:r>
            <a:r>
              <a:rPr lang="nl-BE" dirty="0">
                <a:solidFill>
                  <a:srgbClr val="A9B7C6"/>
                </a:solidFill>
                <a:effectLst/>
              </a:rPr>
              <a:t>())</a:t>
            </a:r>
            <a:r>
              <a:rPr lang="nl-BE" dirty="0">
                <a:solidFill>
                  <a:srgbClr val="CC7832"/>
                </a:solidFill>
                <a:effectLst/>
              </a:rPr>
              <a:t>;</a:t>
            </a:r>
            <a:br>
              <a:rPr lang="nl-BE" dirty="0">
                <a:solidFill>
                  <a:srgbClr val="CC7832"/>
                </a:solidFill>
                <a:effectLst/>
              </a:rPr>
            </a:br>
            <a:r>
              <a:rPr lang="nl-BE" dirty="0">
                <a:solidFill>
                  <a:srgbClr val="A9B7C6"/>
                </a:solidFill>
                <a:effectLst/>
              </a:rPr>
              <a:t>})</a:t>
            </a:r>
            <a:r>
              <a:rPr lang="nl-BE" dirty="0">
                <a:solidFill>
                  <a:srgbClr val="CC7832"/>
                </a:solidFill>
                <a:effectLst/>
              </a:rPr>
              <a:t>;</a:t>
            </a:r>
            <a:endParaRPr lang="nl-BE" dirty="0">
              <a:solidFill>
                <a:srgbClr val="A9B7C6"/>
              </a:solidFill>
              <a:effectLst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3EB6C5B-00F9-736E-9DFE-7FE56F1AFC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508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Slechte </a:t>
            </a:r>
            <a:r>
              <a:rPr lang="nl-BE" dirty="0" err="1"/>
              <a:t>db</a:t>
            </a:r>
            <a:r>
              <a:rPr lang="nl-BE" dirty="0"/>
              <a:t> </a:t>
            </a:r>
            <a:r>
              <a:rPr lang="nl-BE" dirty="0" err="1"/>
              <a:t>connection</a:t>
            </a:r>
            <a:r>
              <a:rPr lang="nl-BE" dirty="0"/>
              <a:t> management</a:t>
            </a:r>
          </a:p>
          <a:p>
            <a:r>
              <a:rPr lang="nl-BE" dirty="0"/>
              <a:t>Teveel </a:t>
            </a:r>
            <a:r>
              <a:rPr lang="nl-BE" dirty="0" err="1"/>
              <a:t>queries</a:t>
            </a:r>
            <a:r>
              <a:rPr lang="nl-BE" dirty="0"/>
              <a:t> die dan nog eens traag zijn door slechte JPA </a:t>
            </a:r>
            <a:r>
              <a:rPr lang="nl-BE" dirty="0" err="1"/>
              <a:t>mapping</a:t>
            </a:r>
            <a:endParaRPr lang="nl-BE" dirty="0"/>
          </a:p>
          <a:p>
            <a:r>
              <a:rPr lang="nl-BE" dirty="0"/>
              <a:t>	ze hallen teveel op dan nodig dus ze veroorzaken teveel verkeer op het netwerk en meer werk voor </a:t>
            </a:r>
            <a:r>
              <a:rPr lang="nl-BE" dirty="0" err="1"/>
              <a:t>db</a:t>
            </a:r>
            <a:r>
              <a:rPr lang="nl-BE" dirty="0"/>
              <a:t> om het van disk of memory te halen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372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6DBE8-A816-35C0-BB71-DBCB976AB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6EB2BDE-82D6-A89C-C013-D325E7265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E6AB567-B853-B95C-71B8-2C640503D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oefening 4</a:t>
            </a:r>
          </a:p>
          <a:p>
            <a:r>
              <a:rPr lang="nl-NL" dirty="0"/>
              <a:t>Opnieuw een </a:t>
            </a:r>
            <a:r>
              <a:rPr lang="nl-NL" dirty="0" err="1"/>
              <a:t>transactionele</a:t>
            </a:r>
            <a:r>
              <a:rPr lang="nl-NL" dirty="0"/>
              <a:t> methode: </a:t>
            </a:r>
            <a:r>
              <a:rPr lang="nl-NL" dirty="0" err="1"/>
              <a:t>withNestedTransaction</a:t>
            </a:r>
            <a:r>
              <a:rPr lang="nl-NL" dirty="0"/>
              <a:t> die een andere </a:t>
            </a:r>
            <a:r>
              <a:rPr lang="nl-NL" dirty="0" err="1"/>
              <a:t>servicecall</a:t>
            </a:r>
            <a:r>
              <a:rPr lang="nl-NL" dirty="0"/>
              <a:t> doet en hier heeft iemand beslist dat er een nieuwe transaction moet starten. Kijk nu naar de </a:t>
            </a:r>
            <a:r>
              <a:rPr lang="nl-NL" dirty="0" err="1"/>
              <a:t>nested</a:t>
            </a:r>
            <a:r>
              <a:rPr lang="nl-NL" dirty="0"/>
              <a:t> test en naar de kost.</a:t>
            </a:r>
          </a:p>
          <a:p>
            <a:r>
              <a:rPr lang="nl-NL" dirty="0"/>
              <a:t>we krijgen de 2 </a:t>
            </a:r>
            <a:r>
              <a:rPr lang="nl-NL" dirty="0" err="1"/>
              <a:t>connection</a:t>
            </a:r>
            <a:r>
              <a:rPr lang="nl-NL" dirty="0"/>
              <a:t> op 0 </a:t>
            </a:r>
            <a:r>
              <a:rPr lang="nl-NL" dirty="0" err="1"/>
              <a:t>millis</a:t>
            </a:r>
            <a:r>
              <a:rPr lang="nl-NL" dirty="0"/>
              <a:t> maar beide hebben een lease van over de 400 </a:t>
            </a:r>
            <a:r>
              <a:rPr lang="nl-NL" dirty="0" err="1"/>
              <a:t>millis</a:t>
            </a:r>
            <a:r>
              <a:rPr lang="nl-NL" dirty="0"/>
              <a:t> terwijl dit niet nodig was.</a:t>
            </a:r>
          </a:p>
          <a:p>
            <a:endParaRPr lang="nl-NL" dirty="0"/>
          </a:p>
          <a:p>
            <a:r>
              <a:rPr lang="nl-NL" dirty="0"/>
              <a:t>opnieuw op te lossen met de </a:t>
            </a:r>
            <a:r>
              <a:rPr lang="nl-NL" dirty="0" err="1"/>
              <a:t>transactional</a:t>
            </a:r>
            <a:r>
              <a:rPr lang="nl-NL" dirty="0"/>
              <a:t> template. Verwijder de annotatie en </a:t>
            </a:r>
            <a:r>
              <a:rPr lang="nl-NL" dirty="0" err="1"/>
              <a:t>wrap</a:t>
            </a:r>
            <a:r>
              <a:rPr lang="nl-NL" dirty="0"/>
              <a:t> de service call in een </a:t>
            </a:r>
            <a:r>
              <a:rPr lang="nl-NL" dirty="0" err="1"/>
              <a:t>dtream</a:t>
            </a:r>
            <a:r>
              <a:rPr lang="nl-NL" dirty="0"/>
              <a:t> van </a:t>
            </a:r>
            <a:r>
              <a:rPr lang="nl-NL" dirty="0" err="1"/>
              <a:t>transactional</a:t>
            </a:r>
            <a:r>
              <a:rPr lang="nl-NL" dirty="0"/>
              <a:t> template. run de test opnieuw en kijk naar het resultaat</a:t>
            </a:r>
          </a:p>
          <a:p>
            <a:endParaRPr lang="nl-NL" dirty="0"/>
          </a:p>
          <a:p>
            <a:r>
              <a:rPr lang="nl-NL" dirty="0"/>
              <a:t>nu je weet dat dit bestaat zal je deze ook vaker zien in je applicaties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428C82-FA13-EDDB-A04E-00BCB6046C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8363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DBB2A-D5AE-AC11-79DF-30480F0DA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96BFB45-B2BA-D49F-10C0-D6D772EDA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6BDC96A-FCEF-9B15-003D-36364A966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Oefening 1</a:t>
            </a:r>
          </a:p>
          <a:p>
            <a:r>
              <a:rPr lang="nl-NL" dirty="0"/>
              <a:t>los het probleem op met het manueel zetten van een </a:t>
            </a:r>
            <a:r>
              <a:rPr lang="nl-NL" dirty="0" err="1"/>
              <a:t>id</a:t>
            </a:r>
            <a:r>
              <a:rPr lang="nl-NL" dirty="0"/>
              <a:t> in banktransfer</a:t>
            </a:r>
          </a:p>
          <a:p>
            <a:r>
              <a:rPr lang="nl-NL" dirty="0"/>
              <a:t>wat gebeurd er in een save, het gaat in </a:t>
            </a:r>
            <a:r>
              <a:rPr lang="nl-NL" dirty="0" err="1"/>
              <a:t>simpleJpaRepository</a:t>
            </a:r>
            <a:r>
              <a:rPr lang="nl-NL" dirty="0"/>
              <a:t> en kijkt of de </a:t>
            </a:r>
            <a:r>
              <a:rPr lang="nl-NL" dirty="0" err="1"/>
              <a:t>entity</a:t>
            </a:r>
            <a:r>
              <a:rPr lang="nl-NL" dirty="0"/>
              <a:t> is new -&gt; dan save anders </a:t>
            </a:r>
            <a:r>
              <a:rPr lang="nl-NL" dirty="0" err="1"/>
              <a:t>merge</a:t>
            </a:r>
            <a:r>
              <a:rPr lang="nl-NL" dirty="0"/>
              <a:t> maar als we een </a:t>
            </a:r>
            <a:r>
              <a:rPr lang="nl-NL" dirty="0" err="1"/>
              <a:t>id</a:t>
            </a:r>
            <a:r>
              <a:rPr lang="nl-NL" dirty="0"/>
              <a:t> </a:t>
            </a:r>
            <a:r>
              <a:rPr lang="nl-NL" dirty="0" err="1"/>
              <a:t>assignen</a:t>
            </a:r>
            <a:r>
              <a:rPr lang="nl-NL" dirty="0"/>
              <a:t> dan denk het dat de </a:t>
            </a:r>
            <a:r>
              <a:rPr lang="nl-NL" dirty="0" err="1"/>
              <a:t>entity</a:t>
            </a:r>
            <a:r>
              <a:rPr lang="nl-NL" dirty="0"/>
              <a:t> niet nieuw is en roept daarom merg op </a:t>
            </a:r>
            <a:r>
              <a:rPr lang="nl-NL" dirty="0" err="1"/>
              <a:t>ipv</a:t>
            </a:r>
            <a:r>
              <a:rPr lang="nl-NL" dirty="0"/>
              <a:t> </a:t>
            </a:r>
            <a:r>
              <a:rPr lang="nl-NL" dirty="0" err="1"/>
              <a:t>persist</a:t>
            </a:r>
            <a:endParaRPr lang="nl-NL" dirty="0"/>
          </a:p>
          <a:p>
            <a:r>
              <a:rPr lang="nl-NL" dirty="0"/>
              <a:t>wat gebeurd nu bij </a:t>
            </a:r>
            <a:r>
              <a:rPr lang="nl-NL" dirty="0" err="1"/>
              <a:t>merge</a:t>
            </a:r>
            <a:r>
              <a:rPr lang="nl-NL" dirty="0"/>
              <a:t> het ziet dat het de </a:t>
            </a:r>
            <a:r>
              <a:rPr lang="nl-NL" dirty="0" err="1"/>
              <a:t>entity</a:t>
            </a:r>
            <a:r>
              <a:rPr lang="nl-NL" dirty="0"/>
              <a:t> niet heeft in de </a:t>
            </a:r>
            <a:r>
              <a:rPr lang="nl-NL" dirty="0" err="1"/>
              <a:t>hibernate</a:t>
            </a:r>
            <a:r>
              <a:rPr lang="nl-NL" dirty="0"/>
              <a:t> </a:t>
            </a:r>
            <a:r>
              <a:rPr lang="nl-NL" dirty="0" err="1"/>
              <a:t>session</a:t>
            </a:r>
            <a:r>
              <a:rPr lang="nl-NL" dirty="0"/>
              <a:t> en roept daarom de </a:t>
            </a:r>
            <a:r>
              <a:rPr lang="nl-NL" dirty="0" err="1"/>
              <a:t>entity</a:t>
            </a:r>
            <a:r>
              <a:rPr lang="nl-NL" dirty="0"/>
              <a:t> op en daarom doet hij deze extra select</a:t>
            </a:r>
          </a:p>
          <a:p>
            <a:endParaRPr lang="nl-NL" dirty="0"/>
          </a:p>
          <a:p>
            <a:r>
              <a:rPr lang="nl-NL" dirty="0"/>
              <a:t>Oplossing voeg </a:t>
            </a:r>
            <a:r>
              <a:rPr lang="nl-NL" dirty="0" err="1"/>
              <a:t>version</a:t>
            </a:r>
            <a:r>
              <a:rPr lang="nl-NL" dirty="0"/>
              <a:t> toe</a:t>
            </a:r>
          </a:p>
          <a:p>
            <a:r>
              <a:rPr lang="nl-NL" dirty="0"/>
              <a:t>	@Version</a:t>
            </a:r>
          </a:p>
          <a:p>
            <a:r>
              <a:rPr lang="nl-NL" dirty="0"/>
              <a:t>	private Long </a:t>
            </a:r>
            <a:r>
              <a:rPr lang="nl-NL" dirty="0" err="1"/>
              <a:t>version</a:t>
            </a:r>
            <a:r>
              <a:rPr lang="nl-NL" dirty="0"/>
              <a:t>;</a:t>
            </a:r>
          </a:p>
          <a:p>
            <a:r>
              <a:rPr lang="nl-NL" dirty="0"/>
              <a:t>	</a:t>
            </a:r>
          </a:p>
          <a:p>
            <a:r>
              <a:rPr lang="nl-NL" dirty="0"/>
              <a:t>Dit is genoeg om spring data wijs te maken dat deze </a:t>
            </a:r>
            <a:r>
              <a:rPr lang="nl-NL" dirty="0" err="1"/>
              <a:t>entity</a:t>
            </a:r>
            <a:r>
              <a:rPr lang="nl-NL" dirty="0"/>
              <a:t> nieuw is</a:t>
            </a:r>
          </a:p>
          <a:p>
            <a:endParaRPr lang="nl-NL" dirty="0"/>
          </a:p>
          <a:p>
            <a:r>
              <a:rPr lang="nl-NL" dirty="0"/>
              <a:t>je kan ook </a:t>
            </a:r>
            <a:r>
              <a:rPr lang="nl-NL" dirty="0" err="1"/>
              <a:t>persistable</a:t>
            </a:r>
            <a:r>
              <a:rPr lang="nl-NL" dirty="0"/>
              <a:t> interface implementeren</a:t>
            </a:r>
          </a:p>
          <a:p>
            <a:endParaRPr lang="nl-NL" dirty="0"/>
          </a:p>
          <a:p>
            <a:r>
              <a:rPr lang="nl-NL" dirty="0"/>
              <a:t>run de test opnieuw en we hebben nog 2 </a:t>
            </a:r>
            <a:r>
              <a:rPr lang="nl-NL" dirty="0" err="1"/>
              <a:t>selects</a:t>
            </a:r>
            <a:r>
              <a:rPr lang="nl-NL" dirty="0"/>
              <a:t> teveel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E5AFE8-9A36-3780-BD2F-EC4DCA1BD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7685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B6757-5E05-13EE-E708-81446FA4F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4C805E2-2F80-C12D-C66F-D940AA580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A7B97A6-EFAC-5D67-4F76-3A4EB7A34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oefening 2</a:t>
            </a:r>
          </a:p>
          <a:p>
            <a:r>
              <a:rPr lang="nl-NL" dirty="0"/>
              <a:t>de </a:t>
            </a:r>
            <a:r>
              <a:rPr lang="nl-NL" dirty="0" err="1"/>
              <a:t>entities</a:t>
            </a:r>
            <a:r>
              <a:rPr lang="nl-NL" dirty="0"/>
              <a:t> zijn niet </a:t>
            </a:r>
            <a:r>
              <a:rPr lang="nl-NL" dirty="0" err="1"/>
              <a:t>managed</a:t>
            </a:r>
            <a:r>
              <a:rPr lang="nl-NL" dirty="0"/>
              <a:t> omdat er geen </a:t>
            </a:r>
            <a:r>
              <a:rPr lang="nl-NL" dirty="0" err="1"/>
              <a:t>transactional</a:t>
            </a:r>
            <a:r>
              <a:rPr lang="nl-NL" dirty="0"/>
              <a:t> op de methode staat. Door deze er op te zetten gebruiken we 1 </a:t>
            </a:r>
            <a:r>
              <a:rPr lang="nl-NL" dirty="0" err="1"/>
              <a:t>hibernate</a:t>
            </a:r>
            <a:r>
              <a:rPr lang="nl-NL" dirty="0"/>
              <a:t> </a:t>
            </a:r>
            <a:r>
              <a:rPr lang="nl-NL" dirty="0" err="1"/>
              <a:t>session</a:t>
            </a:r>
            <a:r>
              <a:rPr lang="nl-NL" dirty="0"/>
              <a:t> en </a:t>
            </a:r>
            <a:r>
              <a:rPr lang="nl-NL" dirty="0" err="1"/>
              <a:t>nie</a:t>
            </a:r>
            <a:r>
              <a:rPr lang="nl-NL" dirty="0"/>
              <a:t> telkens een andere.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A91F377-5CA6-3373-22FB-234179E6C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6230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EC17A-8D89-0B69-D5B3-BC3FD60C9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F370CF8-4EBB-3EA1-4711-F5C7EDD45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6A9E6CC-FDEE-3E41-44A8-7F9B09B4F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oefening 3 </a:t>
            </a:r>
          </a:p>
          <a:p>
            <a:r>
              <a:rPr lang="nl-NL" dirty="0"/>
              <a:t>waarom halen we deze 2 account op? We kunnen </a:t>
            </a:r>
            <a:r>
              <a:rPr lang="nl-NL" dirty="0" err="1"/>
              <a:t>getReferencceById</a:t>
            </a:r>
            <a:r>
              <a:rPr lang="nl-NL" dirty="0"/>
              <a:t> gebruiken zo maken we artificieel een </a:t>
            </a:r>
            <a:r>
              <a:rPr lang="nl-NL" dirty="0" err="1"/>
              <a:t>entity</a:t>
            </a:r>
            <a:r>
              <a:rPr lang="nl-NL" dirty="0"/>
              <a:t> aan zodat </a:t>
            </a:r>
            <a:r>
              <a:rPr lang="nl-NL" dirty="0" err="1"/>
              <a:t>hibernate</a:t>
            </a:r>
            <a:r>
              <a:rPr lang="nl-NL" dirty="0"/>
              <a:t> toch blij is zonder naar de </a:t>
            </a:r>
            <a:r>
              <a:rPr lang="nl-NL" dirty="0" err="1"/>
              <a:t>db</a:t>
            </a:r>
            <a:r>
              <a:rPr lang="nl-NL" dirty="0"/>
              <a:t> zelf te gaan</a:t>
            </a:r>
          </a:p>
          <a:p>
            <a:endParaRPr lang="nl-NL" dirty="0"/>
          </a:p>
          <a:p>
            <a:r>
              <a:rPr lang="nl-NL" dirty="0"/>
              <a:t>nu hebben we maar 1 query meer over</a:t>
            </a:r>
          </a:p>
          <a:p>
            <a:r>
              <a:rPr lang="nl-NL" dirty="0"/>
              <a:t>nadeel we checken niet of de </a:t>
            </a:r>
            <a:r>
              <a:rPr lang="nl-NL" dirty="0" err="1"/>
              <a:t>Id</a:t>
            </a:r>
            <a:r>
              <a:rPr lang="nl-NL" dirty="0"/>
              <a:t> echt bestaat en we lopen het gevaar op een </a:t>
            </a:r>
            <a:r>
              <a:rPr lang="nl-NL" dirty="0" err="1"/>
              <a:t>contrain</a:t>
            </a:r>
            <a:r>
              <a:rPr lang="nl-NL" dirty="0"/>
              <a:t> issues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843C8A7-829D-E503-DBE1-4CD1E89CD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0586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E41B6-5EB8-8C8A-0080-061AADBB4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58C0FF7-F66C-CC87-7AA7-BC640CF6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64BEC0E-7F2B-E0C7-4C4F-1D30FC02E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oefening 4 </a:t>
            </a:r>
            <a:r>
              <a:rPr lang="nl-NL" dirty="0" err="1"/>
              <a:t>SettleBankTransferUseCase</a:t>
            </a:r>
            <a:r>
              <a:rPr lang="nl-NL" dirty="0"/>
              <a:t> deze haalt een </a:t>
            </a:r>
            <a:r>
              <a:rPr lang="nl-NL" dirty="0" err="1"/>
              <a:t>entity</a:t>
            </a:r>
            <a:r>
              <a:rPr lang="nl-NL" dirty="0"/>
              <a:t> op, we passen een veld aan en bewaren de </a:t>
            </a:r>
            <a:r>
              <a:rPr lang="nl-NL" dirty="0" err="1"/>
              <a:t>entity</a:t>
            </a:r>
            <a:r>
              <a:rPr lang="nl-NL" dirty="0"/>
              <a:t> terug</a:t>
            </a:r>
          </a:p>
          <a:p>
            <a:r>
              <a:rPr lang="nl-NL" dirty="0"/>
              <a:t>run de test </a:t>
            </a:r>
            <a:r>
              <a:rPr lang="nl-NL" dirty="0" err="1"/>
              <a:t>SettleBankTransferUseCaseTests</a:t>
            </a:r>
            <a:endParaRPr lang="nl-NL" dirty="0"/>
          </a:p>
          <a:p>
            <a:endParaRPr lang="nl-NL" dirty="0"/>
          </a:p>
          <a:p>
            <a:r>
              <a:rPr lang="nl-NL" dirty="0"/>
              <a:t>hier zien we maar 2 </a:t>
            </a:r>
            <a:r>
              <a:rPr lang="nl-NL" dirty="0" err="1"/>
              <a:t>queries</a:t>
            </a:r>
            <a:r>
              <a:rPr lang="nl-NL" dirty="0"/>
              <a:t>, lijkt niet zo erg maar kijk toch maar eens goed naar de eerste query met al de </a:t>
            </a:r>
            <a:r>
              <a:rPr lang="nl-NL" dirty="0" err="1"/>
              <a:t>joins</a:t>
            </a:r>
            <a:r>
              <a:rPr lang="nl-NL" dirty="0"/>
              <a:t>. we halen dingen op die niet nodig zijn maar al bij al valt het mee.</a:t>
            </a:r>
          </a:p>
          <a:p>
            <a:r>
              <a:rPr lang="nl-NL" dirty="0"/>
              <a:t>Voer nu eens een andere case uit </a:t>
            </a:r>
            <a:r>
              <a:rPr lang="nl-NL" dirty="0" err="1"/>
              <a:t>GenerateReportUseCaseTests</a:t>
            </a:r>
            <a:r>
              <a:rPr lang="nl-NL" dirty="0"/>
              <a:t> en kijk nu eens naar de output </a:t>
            </a:r>
            <a:r>
              <a:rPr lang="nl-NL" dirty="0" err="1"/>
              <a:t>queries</a:t>
            </a:r>
            <a:r>
              <a:rPr lang="nl-NL" dirty="0"/>
              <a:t> -&gt; hier hebben we een n+1 probleem we doen 1 query en voor elk resultaat doen we een andere query</a:t>
            </a:r>
          </a:p>
          <a:p>
            <a:endParaRPr lang="nl-NL" dirty="0"/>
          </a:p>
          <a:p>
            <a:r>
              <a:rPr lang="nl-NL" dirty="0"/>
              <a:t>de links van </a:t>
            </a:r>
            <a:r>
              <a:rPr lang="nl-NL" dirty="0" err="1"/>
              <a:t>ManyToOne</a:t>
            </a:r>
            <a:r>
              <a:rPr lang="nl-NL" dirty="0"/>
              <a:t> zijn </a:t>
            </a:r>
            <a:r>
              <a:rPr lang="nl-NL" dirty="0" err="1"/>
              <a:t>standaar</a:t>
            </a:r>
            <a:r>
              <a:rPr lang="nl-NL" dirty="0"/>
              <a:t> </a:t>
            </a:r>
            <a:r>
              <a:rPr lang="nl-NL" dirty="0" err="1"/>
              <a:t>Eager</a:t>
            </a:r>
            <a:r>
              <a:rPr lang="nl-NL" dirty="0"/>
              <a:t> en dit kan </a:t>
            </a:r>
            <a:r>
              <a:rPr lang="nl-NL" dirty="0" err="1"/>
              <a:t>lazy</a:t>
            </a:r>
            <a:r>
              <a:rPr lang="nl-NL" dirty="0"/>
              <a:t> zijn</a:t>
            </a:r>
          </a:p>
          <a:p>
            <a:endParaRPr lang="nl-NL" dirty="0"/>
          </a:p>
          <a:p>
            <a:r>
              <a:rPr lang="nl-NL" dirty="0"/>
              <a:t>en in de </a:t>
            </a:r>
            <a:r>
              <a:rPr lang="nl-NL" dirty="0" err="1"/>
              <a:t>BankTransferRepository</a:t>
            </a:r>
            <a:r>
              <a:rPr lang="nl-NL" dirty="0"/>
              <a:t> moeten we beter een specifieke query maken @Query("from </a:t>
            </a:r>
            <a:r>
              <a:rPr lang="nl-NL" dirty="0" err="1"/>
              <a:t>BankTransfer</a:t>
            </a:r>
            <a:r>
              <a:rPr lang="nl-NL" dirty="0"/>
              <a:t> b </a:t>
            </a:r>
            <a:r>
              <a:rPr lang="nl-NL" dirty="0" err="1"/>
              <a:t>join</a:t>
            </a:r>
            <a:r>
              <a:rPr lang="nl-NL" dirty="0"/>
              <a:t> </a:t>
            </a:r>
            <a:r>
              <a:rPr lang="nl-NL" dirty="0" err="1"/>
              <a:t>fetch</a:t>
            </a:r>
            <a:r>
              <a:rPr lang="nl-NL" dirty="0"/>
              <a:t> </a:t>
            </a:r>
            <a:r>
              <a:rPr lang="nl-NL" dirty="0" err="1"/>
              <a:t>b.sender</a:t>
            </a:r>
            <a:r>
              <a:rPr lang="nl-NL" dirty="0"/>
              <a:t> </a:t>
            </a:r>
            <a:r>
              <a:rPr lang="nl-NL" dirty="0" err="1"/>
              <a:t>join</a:t>
            </a:r>
            <a:r>
              <a:rPr lang="nl-NL" dirty="0"/>
              <a:t> </a:t>
            </a:r>
            <a:r>
              <a:rPr lang="nl-NL" dirty="0" err="1"/>
              <a:t>fetch</a:t>
            </a:r>
            <a:r>
              <a:rPr lang="nl-NL" dirty="0"/>
              <a:t> </a:t>
            </a:r>
            <a:r>
              <a:rPr lang="nl-NL" dirty="0" err="1"/>
              <a:t>b.receiver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b.id = :</a:t>
            </a:r>
            <a:r>
              <a:rPr lang="nl-NL" dirty="0" err="1"/>
              <a:t>senderId</a:t>
            </a:r>
            <a:r>
              <a:rPr lang="nl-NL" dirty="0"/>
              <a:t>")</a:t>
            </a:r>
          </a:p>
          <a:p>
            <a:r>
              <a:rPr lang="nl-NL" dirty="0"/>
              <a:t>nu zeggen we specifiek wat we nodig hebben maar makkelijk om een fout te maken</a:t>
            </a:r>
          </a:p>
          <a:p>
            <a:r>
              <a:rPr lang="nl-NL" dirty="0"/>
              <a:t>Je kan ook @EntityGraph(attributePaths = {"</a:t>
            </a:r>
            <a:r>
              <a:rPr lang="nl-NL" dirty="0" err="1"/>
              <a:t>sender</a:t>
            </a:r>
            <a:r>
              <a:rPr lang="nl-NL" dirty="0"/>
              <a:t>", "receiver"}) gebruiken</a:t>
            </a:r>
          </a:p>
          <a:p>
            <a:r>
              <a:rPr lang="nl-NL" dirty="0"/>
              <a:t>zo zeg je welke </a:t>
            </a:r>
            <a:r>
              <a:rPr lang="nl-NL" dirty="0" err="1"/>
              <a:t>enitities</a:t>
            </a:r>
            <a:r>
              <a:rPr lang="nl-NL" dirty="0"/>
              <a:t> je extra wil gaan ophalen</a:t>
            </a:r>
          </a:p>
          <a:p>
            <a:endParaRPr lang="nl-NL" dirty="0"/>
          </a:p>
          <a:p>
            <a:r>
              <a:rPr lang="nl-NL" dirty="0"/>
              <a:t>kijk opnieuw naar de </a:t>
            </a:r>
            <a:r>
              <a:rPr lang="nl-NL" dirty="0" err="1"/>
              <a:t>SettleBankTransferUseCaseTests</a:t>
            </a:r>
            <a:r>
              <a:rPr lang="nl-NL" dirty="0"/>
              <a:t> en nu zie je dat de update alle kolommen bevat als je </a:t>
            </a:r>
            <a:r>
              <a:rPr lang="nl-NL" dirty="0" err="1"/>
              <a:t>plain</a:t>
            </a:r>
            <a:r>
              <a:rPr lang="nl-NL" dirty="0"/>
              <a:t> </a:t>
            </a:r>
            <a:r>
              <a:rPr lang="nl-NL" dirty="0" err="1"/>
              <a:t>sql</a:t>
            </a:r>
            <a:r>
              <a:rPr lang="nl-NL" dirty="0"/>
              <a:t> zou toepassen zou je enkel de kolom gebruiken die je aanpast</a:t>
            </a:r>
          </a:p>
          <a:p>
            <a:r>
              <a:rPr lang="nl-NL" dirty="0"/>
              <a:t>hier is iets als @DynamicUpdate voor </a:t>
            </a:r>
            <a:r>
              <a:rPr lang="nl-NL" dirty="0" err="1"/>
              <a:t>hibernate</a:t>
            </a:r>
            <a:r>
              <a:rPr lang="nl-NL" dirty="0"/>
              <a:t> zal nu kijken naar wat er van kolommen gewijzigd wordt maar dit kost ook wat dus waarschijnlijk ook een hogere memory footprint zal hebben en hogere CPU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F5383D-D09A-4605-9404-3B38D7C44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5737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4A10A-BFE4-0A2F-1778-5273F2E29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8F489BB-8A57-94CE-D8F3-9192A2663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AB2EC78-75CD-E5BB-E49B-E2301763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oefening 5</a:t>
            </a:r>
          </a:p>
          <a:p>
            <a:endParaRPr lang="nl-NL" dirty="0"/>
          </a:p>
          <a:p>
            <a:r>
              <a:rPr lang="nl-NL" dirty="0"/>
              <a:t>kijk opnieuw naar de </a:t>
            </a:r>
            <a:r>
              <a:rPr lang="nl-NL" dirty="0" err="1"/>
              <a:t>SettleBankTransferUseCaseTests</a:t>
            </a:r>
            <a:r>
              <a:rPr lang="nl-NL" dirty="0"/>
              <a:t> en nu zie je dat de update alle kolommen bevat als je </a:t>
            </a:r>
            <a:r>
              <a:rPr lang="nl-NL" dirty="0" err="1"/>
              <a:t>plain</a:t>
            </a:r>
            <a:r>
              <a:rPr lang="nl-NL" dirty="0"/>
              <a:t> </a:t>
            </a:r>
            <a:r>
              <a:rPr lang="nl-NL" dirty="0" err="1"/>
              <a:t>sql</a:t>
            </a:r>
            <a:r>
              <a:rPr lang="nl-NL" dirty="0"/>
              <a:t> zou toepassen zou je enkel de kolom gebruiken die je aanpast</a:t>
            </a:r>
          </a:p>
          <a:p>
            <a:r>
              <a:rPr lang="nl-NL" dirty="0"/>
              <a:t>hier is iets als @DynamicUpdate voor </a:t>
            </a:r>
            <a:r>
              <a:rPr lang="nl-NL" dirty="0" err="1"/>
              <a:t>hibernate</a:t>
            </a:r>
            <a:r>
              <a:rPr lang="nl-NL" dirty="0"/>
              <a:t> zal nu kijken naar wat er van kolommen gewijzigd wordt maar dit kost ook wat dus waarschijnlijk ook een hogere memory footprint zal hebben en hogere CPU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FA46CB-419E-C7CC-495E-5378388AE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9606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C968A-4354-4554-DB0A-91A525658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BE9DB39-0B6D-8CC4-9068-805ADEB2D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D0FC29-3E4A-C26D-6626-352A59D33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536CBB-6BD1-0FAB-EFB9-68364B9A28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8923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B48D6-1FA2-34FA-0CBE-2956B1BE8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C04C31E-5534-7370-3654-426EE0292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6DB6855-B23C-48C8-C8C1-3C6B9D3B2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96FC09C-DC99-076D-750B-3D8EDA65DA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8893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1D6D3-E4FB-C583-01AC-5FE504CDF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F668299-9225-9CBF-C288-1180CD844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0D6DC95-D648-F58E-5959-8E4E71773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83BFAF9-C042-6882-4B7D-AF312E977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771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Hoe gaan we dit achterhalen</a:t>
            </a:r>
          </a:p>
          <a:p>
            <a:r>
              <a:rPr lang="nl-BE" dirty="0" err="1"/>
              <a:t>Logging</a:t>
            </a:r>
            <a:r>
              <a:rPr lang="nl-BE" dirty="0"/>
              <a:t>?</a:t>
            </a:r>
          </a:p>
          <a:p>
            <a:r>
              <a:rPr lang="nl-BE" dirty="0" err="1"/>
              <a:t>Mss</a:t>
            </a:r>
            <a:r>
              <a:rPr lang="nl-BE" dirty="0"/>
              <a:t> best niet doen in </a:t>
            </a:r>
            <a:r>
              <a:rPr lang="nl-BE" dirty="0" err="1"/>
              <a:t>productions</a:t>
            </a:r>
            <a:endParaRPr lang="nl-BE" dirty="0"/>
          </a:p>
          <a:p>
            <a:r>
              <a:rPr lang="nl-BE" dirty="0" err="1"/>
              <a:t>Tracing</a:t>
            </a:r>
            <a:r>
              <a:rPr lang="nl-BE" dirty="0"/>
              <a:t> opendoen zoals open </a:t>
            </a:r>
            <a:r>
              <a:rPr lang="nl-BE" dirty="0" err="1"/>
              <a:t>telemetry</a:t>
            </a:r>
            <a:r>
              <a:rPr lang="nl-BE" dirty="0"/>
              <a:t> of micrometer</a:t>
            </a:r>
          </a:p>
          <a:p>
            <a:r>
              <a:rPr lang="nl-BE" dirty="0"/>
              <a:t>Je krijgt de hele timeline van de </a:t>
            </a:r>
            <a:r>
              <a:rPr lang="nl-BE" dirty="0" err="1"/>
              <a:t>request</a:t>
            </a:r>
            <a:endParaRPr lang="nl-BE" dirty="0"/>
          </a:p>
          <a:p>
            <a:endParaRPr lang="nl-BE" dirty="0"/>
          </a:p>
          <a:p>
            <a:r>
              <a:rPr lang="nl-BE" dirty="0"/>
              <a:t>Als je geen </a:t>
            </a:r>
            <a:r>
              <a:rPr lang="nl-BE" dirty="0" err="1"/>
              <a:t>tracing</a:t>
            </a:r>
            <a:r>
              <a:rPr lang="nl-BE" dirty="0"/>
              <a:t> hebt weet je het niet. Code ziet er goed uit maar in werkelijkheid doet het niet zo’n goeie </a:t>
            </a:r>
            <a:r>
              <a:rPr lang="nl-BE" dirty="0" err="1"/>
              <a:t>queries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5950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D68B4-0E0A-D421-4FFA-1CC96E6F0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08878AB-5159-B33B-1F52-A33D39595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4499820-14A2-39C4-6197-C812F392C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 </a:t>
            </a:r>
            <a:r>
              <a:rPr lang="nl-BE" dirty="0" err="1"/>
              <a:t>local</a:t>
            </a:r>
            <a:r>
              <a:rPr lang="nl-BE" dirty="0"/>
              <a:t> development kan je tools gebruiken zoals </a:t>
            </a:r>
            <a:r>
              <a:rPr lang="nl-BE" dirty="0" err="1"/>
              <a:t>digma</a:t>
            </a:r>
            <a:r>
              <a:rPr lang="nl-BE" dirty="0"/>
              <a:t> die gebruikt maakt van open </a:t>
            </a:r>
            <a:r>
              <a:rPr lang="nl-BE" dirty="0" err="1"/>
              <a:t>telemetry</a:t>
            </a:r>
            <a:endParaRPr lang="nl-BE" dirty="0"/>
          </a:p>
          <a:p>
            <a:endParaRPr lang="nl-BE" dirty="0"/>
          </a:p>
          <a:p>
            <a:r>
              <a:rPr lang="nl-BE" dirty="0"/>
              <a:t>Het toont je in je IDE de </a:t>
            </a:r>
            <a:r>
              <a:rPr lang="nl-BE" dirty="0" err="1"/>
              <a:t>suspected</a:t>
            </a:r>
            <a:r>
              <a:rPr lang="nl-BE" dirty="0"/>
              <a:t> issues</a:t>
            </a:r>
          </a:p>
          <a:p>
            <a:endParaRPr lang="nl-BE" dirty="0"/>
          </a:p>
          <a:p>
            <a:r>
              <a:rPr lang="nl-BE" dirty="0"/>
              <a:t>We gaan hier de standaard </a:t>
            </a:r>
            <a:r>
              <a:rPr lang="nl-BE" dirty="0" err="1"/>
              <a:t>logging</a:t>
            </a:r>
            <a:r>
              <a:rPr lang="nl-BE" dirty="0"/>
              <a:t> gebruiken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40B13CD-9056-F1BB-486F-D1B31CC2D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77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Voordat we code kunnen gaan uitvoeren moet er eerst een </a:t>
            </a:r>
            <a:r>
              <a:rPr lang="nl-BE" dirty="0" err="1"/>
              <a:t>db</a:t>
            </a:r>
            <a:r>
              <a:rPr lang="nl-BE" dirty="0"/>
              <a:t> connectie zijn</a:t>
            </a:r>
          </a:p>
          <a:p>
            <a:r>
              <a:rPr lang="nl-BE" dirty="0"/>
              <a:t>Vaak denk je niet aan de </a:t>
            </a:r>
            <a:r>
              <a:rPr lang="nl-BE" dirty="0" err="1"/>
              <a:t>db</a:t>
            </a:r>
            <a:r>
              <a:rPr lang="nl-BE" dirty="0"/>
              <a:t> connecties omdat de </a:t>
            </a:r>
            <a:r>
              <a:rPr lang="nl-BE" dirty="0" err="1"/>
              <a:t>frameworks</a:t>
            </a:r>
            <a:r>
              <a:rPr lang="nl-BE" dirty="0"/>
              <a:t> dit meestal voor ons regelen</a:t>
            </a:r>
          </a:p>
          <a:p>
            <a:r>
              <a:rPr lang="nl-BE" dirty="0"/>
              <a:t>Maar er zijn valstrikken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048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Applicatie heeft een connectie nodig en gaat naar de datasource</a:t>
            </a:r>
          </a:p>
          <a:p>
            <a:r>
              <a:rPr lang="nl-BE" dirty="0"/>
              <a:t>Datasource gebruikt de </a:t>
            </a:r>
            <a:r>
              <a:rPr lang="nl-BE" dirty="0" err="1"/>
              <a:t>jdbc</a:t>
            </a:r>
            <a:r>
              <a:rPr lang="nl-BE" dirty="0"/>
              <a:t> driver en gaat naar de </a:t>
            </a:r>
            <a:r>
              <a:rPr lang="nl-BE" dirty="0" err="1"/>
              <a:t>db</a:t>
            </a:r>
            <a:r>
              <a:rPr lang="nl-BE" dirty="0"/>
              <a:t> om de echte netwerk connectie op te halen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9110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En het netwerk connectie is traag dit duurt lang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361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postgres</a:t>
            </a:r>
          </a:p>
          <a:p>
            <a:r>
              <a:rPr lang="nl-BE" dirty="0"/>
              <a:t>Elke connectie is een OS </a:t>
            </a:r>
            <a:r>
              <a:rPr lang="nl-BE" dirty="0" err="1"/>
              <a:t>process</a:t>
            </a:r>
            <a:endParaRPr lang="nl-BE" dirty="0"/>
          </a:p>
          <a:p>
            <a:r>
              <a:rPr lang="nl-BE" dirty="0"/>
              <a:t>Elk proces neemt 5 tot 10 MB RAM in</a:t>
            </a:r>
          </a:p>
          <a:p>
            <a:r>
              <a:rPr lang="nl-BE" dirty="0"/>
              <a:t>En de CPU moet switchen tussen deze contexten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5552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Soms hebben we dus een zeer korte query maar het duurt lang om de connectie op te zetten</a:t>
            </a:r>
          </a:p>
          <a:p>
            <a:endParaRPr lang="nl-BE" dirty="0"/>
          </a:p>
          <a:p>
            <a:r>
              <a:rPr lang="nl-BE" dirty="0"/>
              <a:t>Dus in totaal duurt het lang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C4F5-CD59-42E8-BA39-B822E856E56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198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3.svg"/><Relationship Id="rId10" Type="http://schemas.openxmlformats.org/officeDocument/2006/relationships/image" Target="../media/image44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5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6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9.png"/><Relationship Id="rId7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16.svg"/><Relationship Id="rId4" Type="http://schemas.openxmlformats.org/officeDocument/2006/relationships/image" Target="../media/image5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1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jpeg"/><Relationship Id="rId10" Type="http://schemas.openxmlformats.org/officeDocument/2006/relationships/image" Target="../media/image10.svg"/><Relationship Id="rId4" Type="http://schemas.openxmlformats.org/officeDocument/2006/relationships/image" Target="../media/image30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7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8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9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DF9B2C56-AFA2-3BE7-D002-9261EDCBC517}"/>
              </a:ext>
            </a:extLst>
          </p:cNvPr>
          <p:cNvSpPr txBox="1"/>
          <p:nvPr/>
        </p:nvSpPr>
        <p:spPr>
          <a:xfrm>
            <a:off x="508239" y="2247900"/>
            <a:ext cx="107019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5400" dirty="0">
                <a:solidFill>
                  <a:srgbClr val="E8870A"/>
                </a:solidFill>
              </a:rPr>
              <a:t>On </a:t>
            </a:r>
            <a:r>
              <a:rPr lang="nl-BE" sz="5400" dirty="0" err="1">
                <a:solidFill>
                  <a:srgbClr val="E8870A"/>
                </a:solidFill>
              </a:rPr>
              <a:t>the</a:t>
            </a:r>
            <a:r>
              <a:rPr lang="nl-BE" sz="5400" dirty="0">
                <a:solidFill>
                  <a:srgbClr val="E8870A"/>
                </a:solidFill>
              </a:rPr>
              <a:t> database side (Postgres)</a:t>
            </a:r>
          </a:p>
          <a:p>
            <a:endParaRPr lang="nl-BE" sz="5400" dirty="0">
              <a:solidFill>
                <a:srgbClr val="E8870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  <a:sym typeface="Wingdings" panose="05000000000000000000" pitchFamily="2" charset="2"/>
              </a:rPr>
              <a:t>Each</a:t>
            </a:r>
            <a:r>
              <a:rPr lang="nl-BE" sz="36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l-BE" sz="3600" dirty="0" err="1">
                <a:solidFill>
                  <a:schemeClr val="bg1"/>
                </a:solidFill>
                <a:sym typeface="Wingdings" panose="05000000000000000000" pitchFamily="2" charset="2"/>
              </a:rPr>
              <a:t>connection</a:t>
            </a:r>
            <a:r>
              <a:rPr lang="nl-BE" sz="36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l-BE" sz="3600" dirty="0" err="1">
                <a:solidFill>
                  <a:schemeClr val="bg1"/>
                </a:solidFill>
                <a:sym typeface="Wingdings" panose="05000000000000000000" pitchFamily="2" charset="2"/>
              </a:rPr>
              <a:t>sparks</a:t>
            </a:r>
            <a:r>
              <a:rPr lang="nl-BE" sz="3600" dirty="0">
                <a:solidFill>
                  <a:schemeClr val="bg1"/>
                </a:solidFill>
                <a:sym typeface="Wingdings" panose="05000000000000000000" pitchFamily="2" charset="2"/>
              </a:rPr>
              <a:t> a new OS </a:t>
            </a:r>
            <a:r>
              <a:rPr lang="nl-BE" sz="3600" dirty="0" err="1">
                <a:solidFill>
                  <a:schemeClr val="bg1"/>
                </a:solidFill>
                <a:sym typeface="Wingdings" panose="05000000000000000000" pitchFamily="2" charset="2"/>
              </a:rPr>
              <a:t>process</a:t>
            </a:r>
            <a:endParaRPr lang="nl-BE" sz="3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  <a:sym typeface="Wingdings" panose="05000000000000000000" pitchFamily="2" charset="2"/>
              </a:rPr>
              <a:t>Consumes</a:t>
            </a:r>
            <a:r>
              <a:rPr lang="nl-BE" sz="3600" dirty="0">
                <a:solidFill>
                  <a:schemeClr val="bg1"/>
                </a:solidFill>
                <a:sym typeface="Wingdings" panose="05000000000000000000" pitchFamily="2" charset="2"/>
              </a:rPr>
              <a:t> 5-10MB of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  <a:sym typeface="Wingdings" panose="05000000000000000000" pitchFamily="2" charset="2"/>
              </a:rPr>
              <a:t>CPU context </a:t>
            </a:r>
            <a:r>
              <a:rPr lang="nl-BE" sz="3600" dirty="0" err="1">
                <a:solidFill>
                  <a:schemeClr val="bg1"/>
                </a:solidFill>
                <a:sym typeface="Wingdings" panose="05000000000000000000" pitchFamily="2" charset="2"/>
              </a:rPr>
              <a:t>switching</a:t>
            </a:r>
            <a:endParaRPr lang="nl-BE" sz="3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l-BE" sz="2400" dirty="0">
              <a:solidFill>
                <a:srgbClr val="E8870A"/>
              </a:solidFill>
              <a:sym typeface="Wingdings" panose="05000000000000000000" pitchFamily="2" charset="2"/>
            </a:endParaRPr>
          </a:p>
        </p:txBody>
      </p:sp>
      <p:pic>
        <p:nvPicPr>
          <p:cNvPr id="1026" name="Picture 2" descr="PostgreSQL - Wikipedia">
            <a:extLst>
              <a:ext uri="{FF2B5EF4-FFF2-40B4-BE49-F238E27FC236}">
                <a16:creationId xmlns:a16="http://schemas.microsoft.com/office/drawing/2014/main" id="{B0CB8DD0-F085-8011-5247-22235484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174673"/>
            <a:ext cx="33528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D7789-9600-D202-259C-B8AC513C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FF5E29-380F-1507-5B77-08C5D8D327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5F8EB51-6A94-8FB9-40B4-72D52C75E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195003-9B2E-4F35-EF47-887E8C3C9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CE37F8A-A309-730B-AC8B-9097F58A4DA9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E970A1C-5E0A-61DA-3181-E6E206FB56D3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874C28B6-EA20-1366-3DA2-889067DE9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843B252-6D0D-533C-CC5C-C21AF8BEC75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FF58014C-5E18-E808-D233-E9CF21D444DE}"/>
              </a:ext>
            </a:extLst>
          </p:cNvPr>
          <p:cNvSpPr txBox="1"/>
          <p:nvPr/>
        </p:nvSpPr>
        <p:spPr>
          <a:xfrm>
            <a:off x="2057400" y="4074226"/>
            <a:ext cx="14173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8800" dirty="0">
                <a:solidFill>
                  <a:srgbClr val="E8870A"/>
                </a:solidFill>
              </a:rPr>
              <a:t>3ms </a:t>
            </a:r>
            <a:r>
              <a:rPr lang="nl-BE" sz="8800" dirty="0" err="1">
                <a:solidFill>
                  <a:srgbClr val="E8870A"/>
                </a:solidFill>
              </a:rPr>
              <a:t>to</a:t>
            </a:r>
            <a:r>
              <a:rPr lang="nl-BE" sz="8800" dirty="0">
                <a:solidFill>
                  <a:srgbClr val="E8870A"/>
                </a:solidFill>
              </a:rPr>
              <a:t> </a:t>
            </a:r>
            <a:r>
              <a:rPr lang="nl-BE" sz="8800" dirty="0" err="1">
                <a:solidFill>
                  <a:srgbClr val="E8870A"/>
                </a:solidFill>
              </a:rPr>
              <a:t>execute</a:t>
            </a:r>
            <a:r>
              <a:rPr lang="nl-BE" sz="8800" dirty="0">
                <a:solidFill>
                  <a:srgbClr val="E8870A"/>
                </a:solidFill>
              </a:rPr>
              <a:t> query,</a:t>
            </a:r>
          </a:p>
          <a:p>
            <a:pPr algn="ctr"/>
            <a:r>
              <a:rPr lang="nl-BE" sz="8800" dirty="0">
                <a:solidFill>
                  <a:srgbClr val="E8870A"/>
                </a:solidFill>
              </a:rPr>
              <a:t>100ms </a:t>
            </a:r>
            <a:r>
              <a:rPr lang="nl-BE" sz="8800" dirty="0" err="1">
                <a:solidFill>
                  <a:srgbClr val="E8870A"/>
                </a:solidFill>
              </a:rPr>
              <a:t>to</a:t>
            </a:r>
            <a:r>
              <a:rPr lang="nl-BE" sz="8800" dirty="0">
                <a:solidFill>
                  <a:srgbClr val="E8870A"/>
                </a:solidFill>
              </a:rPr>
              <a:t> </a:t>
            </a:r>
            <a:r>
              <a:rPr lang="nl-BE" sz="8800" dirty="0" err="1">
                <a:solidFill>
                  <a:srgbClr val="E8870A"/>
                </a:solidFill>
              </a:rPr>
              <a:t>establish</a:t>
            </a:r>
            <a:r>
              <a:rPr lang="nl-BE" sz="8800" dirty="0">
                <a:solidFill>
                  <a:srgbClr val="E8870A"/>
                </a:solidFill>
              </a:rPr>
              <a:t> </a:t>
            </a:r>
            <a:r>
              <a:rPr lang="nl-BE" sz="8800" dirty="0" err="1">
                <a:solidFill>
                  <a:srgbClr val="E8870A"/>
                </a:solidFill>
              </a:rPr>
              <a:t>connection</a:t>
            </a:r>
            <a:endParaRPr lang="nl-BE" sz="8800" dirty="0">
              <a:solidFill>
                <a:srgbClr val="E887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3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01F6762E-4298-4FAD-D85A-57EC81CA2C39}"/>
              </a:ext>
            </a:extLst>
          </p:cNvPr>
          <p:cNvSpPr txBox="1"/>
          <p:nvPr/>
        </p:nvSpPr>
        <p:spPr>
          <a:xfrm>
            <a:off x="990600" y="2226984"/>
            <a:ext cx="123946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>
                <a:solidFill>
                  <a:srgbClr val="E8870A"/>
                </a:solidFill>
              </a:rPr>
              <a:t>Connection Pooling</a:t>
            </a:r>
          </a:p>
          <a:p>
            <a:endParaRPr lang="nl-BE" sz="3600" dirty="0">
              <a:solidFill>
                <a:srgbClr val="E8870A"/>
              </a:solidFill>
            </a:endParaRP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>
                <a:solidFill>
                  <a:schemeClr val="bg1"/>
                </a:solidFill>
              </a:rPr>
              <a:t>On </a:t>
            </a:r>
            <a:r>
              <a:rPr lang="nl-BE" sz="3600" b="1" dirty="0" err="1">
                <a:solidFill>
                  <a:schemeClr val="bg1"/>
                </a:solidFill>
              </a:rPr>
              <a:t>application</a:t>
            </a:r>
            <a:r>
              <a:rPr lang="nl-BE" sz="3600" b="1" dirty="0">
                <a:solidFill>
                  <a:schemeClr val="bg1"/>
                </a:solidFill>
              </a:rPr>
              <a:t> startup</a:t>
            </a:r>
            <a:r>
              <a:rPr lang="nl-BE" sz="3600" dirty="0">
                <a:solidFill>
                  <a:schemeClr val="bg1"/>
                </a:solidFill>
              </a:rPr>
              <a:t>, </a:t>
            </a:r>
            <a:r>
              <a:rPr lang="nl-BE" sz="3600" dirty="0" err="1">
                <a:solidFill>
                  <a:schemeClr val="bg1"/>
                </a:solidFill>
              </a:rPr>
              <a:t>creates</a:t>
            </a:r>
            <a:r>
              <a:rPr lang="nl-BE" sz="3600" dirty="0">
                <a:solidFill>
                  <a:schemeClr val="bg1"/>
                </a:solidFill>
              </a:rPr>
              <a:t> a pool of </a:t>
            </a:r>
            <a:r>
              <a:rPr lang="nl-BE" sz="3600" b="1" dirty="0" err="1">
                <a:solidFill>
                  <a:schemeClr val="bg1"/>
                </a:solidFill>
              </a:rPr>
              <a:t>physical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connections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b="1" dirty="0" err="1">
                <a:solidFill>
                  <a:schemeClr val="bg1"/>
                </a:solidFill>
              </a:rPr>
              <a:t>Reuses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already</a:t>
            </a:r>
            <a:r>
              <a:rPr lang="nl-BE" sz="3600" dirty="0">
                <a:solidFill>
                  <a:schemeClr val="bg1"/>
                </a:solidFill>
              </a:rPr>
              <a:t> open </a:t>
            </a:r>
            <a:r>
              <a:rPr lang="nl-BE" sz="3600" dirty="0" err="1">
                <a:solidFill>
                  <a:schemeClr val="bg1"/>
                </a:solidFill>
              </a:rPr>
              <a:t>connections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Creates</a:t>
            </a:r>
            <a:r>
              <a:rPr lang="nl-BE" sz="3600" dirty="0">
                <a:solidFill>
                  <a:schemeClr val="bg1"/>
                </a:solidFill>
              </a:rPr>
              <a:t> more </a:t>
            </a:r>
            <a:r>
              <a:rPr lang="nl-BE" sz="3600" dirty="0" err="1">
                <a:solidFill>
                  <a:schemeClr val="bg1"/>
                </a:solidFill>
              </a:rPr>
              <a:t>connections</a:t>
            </a:r>
            <a:r>
              <a:rPr lang="nl-BE" sz="3600" dirty="0">
                <a:solidFill>
                  <a:schemeClr val="bg1"/>
                </a:solidFill>
              </a:rPr>
              <a:t>, </a:t>
            </a:r>
            <a:r>
              <a:rPr lang="nl-BE" sz="3600" dirty="0" err="1">
                <a:solidFill>
                  <a:schemeClr val="bg1"/>
                </a:solidFill>
              </a:rPr>
              <a:t>when</a:t>
            </a:r>
            <a:r>
              <a:rPr lang="nl-BE" sz="3600" dirty="0">
                <a:solidFill>
                  <a:schemeClr val="bg1"/>
                </a:solidFill>
              </a:rPr>
              <a:t> pool is </a:t>
            </a:r>
            <a:r>
              <a:rPr lang="nl-BE" sz="3600" b="1" dirty="0" err="1">
                <a:solidFill>
                  <a:schemeClr val="bg1"/>
                </a:solidFill>
              </a:rPr>
              <a:t>exhausted</a:t>
            </a:r>
            <a:endParaRPr lang="nl-B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98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3847A-A729-0E23-6491-DB8D82EB2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A786CA-F2BB-005A-39B5-76637E9D8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114A51-1EC6-E79D-C094-47F15DE8E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6A3FA25-26DB-247C-FCFB-DA4C39187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9092FDD3-27CD-E0A9-AAD8-E52D34A2F9F0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5045A1D-0AF1-5E09-47E6-CDAC75DCDCB3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86D46B0F-63A3-AE54-5911-7F69C76B98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E403D2-8265-E9F5-8ABC-BEDD02471C2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74C095A-9A90-1B4A-4ABA-CDBBE99937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3203" y="1989402"/>
            <a:ext cx="11641594" cy="702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C16AB8-32E5-8E3D-00AE-43A7FD4CB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63BC81-3F25-D09F-421C-24EC3906F0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834C96-21C5-F5D2-723A-F7994F39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E790524-B6A3-D8A6-5AC8-9EA63D149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C728D44F-4622-D631-D33E-7D1EBD670102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4E6F2AB-A944-A1E4-DDFC-973B2B978A9F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5F0CC23B-6DF9-1D9C-DCC2-550234939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EDBD945-5CD8-2A13-944E-3E2EC0094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6370204-3DAA-70B7-D899-EA73775BC302}"/>
              </a:ext>
            </a:extLst>
          </p:cNvPr>
          <p:cNvSpPr txBox="1"/>
          <p:nvPr/>
        </p:nvSpPr>
        <p:spPr>
          <a:xfrm>
            <a:off x="2057400" y="4812391"/>
            <a:ext cx="1417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8800" b="1" dirty="0">
                <a:solidFill>
                  <a:srgbClr val="E8870A"/>
                </a:solidFill>
              </a:rPr>
              <a:t>How big is </a:t>
            </a:r>
            <a:r>
              <a:rPr lang="nl-BE" sz="8800" b="1" dirty="0" err="1">
                <a:solidFill>
                  <a:srgbClr val="E8870A"/>
                </a:solidFill>
              </a:rPr>
              <a:t>your</a:t>
            </a:r>
            <a:r>
              <a:rPr lang="nl-BE" sz="8800" b="1" dirty="0">
                <a:solidFill>
                  <a:srgbClr val="E8870A"/>
                </a:solidFill>
              </a:rPr>
              <a:t> pool?</a:t>
            </a:r>
          </a:p>
        </p:txBody>
      </p:sp>
    </p:spTree>
    <p:extLst>
      <p:ext uri="{BB962C8B-B14F-4D97-AF65-F5344CB8AC3E}">
        <p14:creationId xmlns:p14="http://schemas.microsoft.com/office/powerpoint/2010/main" val="2879492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34E68-7EAC-A22C-B782-A69C3890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C31E6D-2679-3038-FD7C-F6AA78526D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68F4DA-E221-851A-DB54-CB719D8A1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302195F-2D60-2AA4-6E38-61A194946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F29F3C0A-FDF3-954F-6D30-61B53CF4415D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CEDFD95-2B6B-DAC4-8913-D24249717E90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5BEE7FB0-0CB7-2FA1-A145-08F1CFBA0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21DE8A-3382-933D-137F-411D1C22807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63D08327-9598-735E-05C9-EF38B8296ABF}"/>
              </a:ext>
            </a:extLst>
          </p:cNvPr>
          <p:cNvSpPr txBox="1"/>
          <p:nvPr/>
        </p:nvSpPr>
        <p:spPr>
          <a:xfrm>
            <a:off x="990600" y="2226984"/>
            <a:ext cx="86701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b="1" dirty="0">
                <a:solidFill>
                  <a:srgbClr val="E8870A"/>
                </a:solidFill>
              </a:rPr>
              <a:t>How big is </a:t>
            </a:r>
            <a:r>
              <a:rPr lang="nl-BE" sz="3600" b="1" dirty="0" err="1">
                <a:solidFill>
                  <a:srgbClr val="E8870A"/>
                </a:solidFill>
              </a:rPr>
              <a:t>your</a:t>
            </a:r>
            <a:r>
              <a:rPr lang="nl-BE" sz="3600" b="1" dirty="0">
                <a:solidFill>
                  <a:srgbClr val="E8870A"/>
                </a:solidFill>
              </a:rPr>
              <a:t> pool?</a:t>
            </a:r>
          </a:p>
          <a:p>
            <a:endParaRPr lang="nl-BE" sz="3600" dirty="0">
              <a:solidFill>
                <a:srgbClr val="E8870A"/>
              </a:solidFill>
            </a:endParaRP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Tomcat</a:t>
            </a:r>
            <a:r>
              <a:rPr lang="nl-BE" sz="3600" dirty="0">
                <a:solidFill>
                  <a:schemeClr val="bg1"/>
                </a:solidFill>
              </a:rPr>
              <a:t> handles </a:t>
            </a:r>
            <a:r>
              <a:rPr lang="nl-BE" sz="3600" dirty="0" err="1">
                <a:solidFill>
                  <a:schemeClr val="bg1"/>
                </a:solidFill>
              </a:rPr>
              <a:t>requests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with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b="1" dirty="0">
                <a:solidFill>
                  <a:schemeClr val="bg1"/>
                </a:solidFill>
              </a:rPr>
              <a:t>200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threads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HikariCP</a:t>
            </a:r>
            <a:r>
              <a:rPr lang="nl-BE" sz="3600" dirty="0">
                <a:solidFill>
                  <a:schemeClr val="bg1"/>
                </a:solidFill>
              </a:rPr>
              <a:t> default </a:t>
            </a:r>
            <a:r>
              <a:rPr lang="nl-BE" sz="3600" dirty="0" err="1">
                <a:solidFill>
                  <a:schemeClr val="bg1"/>
                </a:solidFill>
              </a:rPr>
              <a:t>poolsize</a:t>
            </a:r>
            <a:r>
              <a:rPr lang="nl-BE" sz="3600" dirty="0">
                <a:solidFill>
                  <a:schemeClr val="bg1"/>
                </a:solidFill>
              </a:rPr>
              <a:t> is </a:t>
            </a:r>
            <a:r>
              <a:rPr lang="nl-BE" sz="3600" b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4014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F702B-25D9-8C98-A8CA-3B0485D32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86491E-5087-BED4-4CBA-B566749095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D8F396A-F01B-2050-84C2-372D8A44D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F42FF9-B786-0C2A-40FD-4A1C874D3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9F212BC-4F2F-309A-5F6B-3DCE01EA5C5E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C81F0A4-AF34-D472-44AE-4FCDDBF19D7B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47B52E89-DD7D-A825-E715-5CC0B92E30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D97E9E7-B10E-0C31-BD72-BB277117F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937C422-6A36-26BA-0143-375FEFDB33B6}"/>
              </a:ext>
            </a:extLst>
          </p:cNvPr>
          <p:cNvSpPr txBox="1"/>
          <p:nvPr/>
        </p:nvSpPr>
        <p:spPr>
          <a:xfrm>
            <a:off x="990600" y="2226984"/>
            <a:ext cx="1163164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dirty="0" err="1">
                <a:solidFill>
                  <a:srgbClr val="E8870A"/>
                </a:solidFill>
              </a:rPr>
              <a:t>If</a:t>
            </a:r>
            <a:r>
              <a:rPr lang="nl-BE" sz="3600" dirty="0">
                <a:solidFill>
                  <a:srgbClr val="E8870A"/>
                </a:solidFill>
              </a:rPr>
              <a:t> </a:t>
            </a:r>
            <a:r>
              <a:rPr lang="nl-BE" sz="3600" dirty="0" err="1">
                <a:solidFill>
                  <a:srgbClr val="E8870A"/>
                </a:solidFill>
              </a:rPr>
              <a:t>you</a:t>
            </a:r>
            <a:r>
              <a:rPr lang="nl-BE" sz="3600" dirty="0">
                <a:solidFill>
                  <a:srgbClr val="E8870A"/>
                </a:solidFill>
              </a:rPr>
              <a:t> have 10000 front-end users, </a:t>
            </a:r>
            <a:r>
              <a:rPr lang="nl-BE" sz="3600" dirty="0" err="1">
                <a:solidFill>
                  <a:srgbClr val="E8870A"/>
                </a:solidFill>
              </a:rPr>
              <a:t>having</a:t>
            </a:r>
            <a:r>
              <a:rPr lang="nl-BE" sz="3600" dirty="0">
                <a:solidFill>
                  <a:srgbClr val="E8870A"/>
                </a:solidFill>
              </a:rPr>
              <a:t> a </a:t>
            </a:r>
            <a:r>
              <a:rPr lang="nl-BE" sz="3600" dirty="0" err="1">
                <a:solidFill>
                  <a:srgbClr val="E8870A"/>
                </a:solidFill>
              </a:rPr>
              <a:t>connectionpool</a:t>
            </a:r>
            <a:r>
              <a:rPr lang="nl-BE" sz="3600" dirty="0">
                <a:solidFill>
                  <a:srgbClr val="E8870A"/>
                </a:solidFill>
              </a:rPr>
              <a:t> </a:t>
            </a:r>
          </a:p>
          <a:p>
            <a:r>
              <a:rPr lang="nl-BE" sz="3600" dirty="0">
                <a:solidFill>
                  <a:srgbClr val="E8870A"/>
                </a:solidFill>
              </a:rPr>
              <a:t>Of 10000 </a:t>
            </a:r>
            <a:r>
              <a:rPr lang="nl-BE" sz="3600" dirty="0" err="1">
                <a:solidFill>
                  <a:srgbClr val="E8870A"/>
                </a:solidFill>
              </a:rPr>
              <a:t>would</a:t>
            </a:r>
            <a:r>
              <a:rPr lang="nl-BE" sz="3600" dirty="0">
                <a:solidFill>
                  <a:srgbClr val="E8870A"/>
                </a:solidFill>
              </a:rPr>
              <a:t> </a:t>
            </a:r>
            <a:r>
              <a:rPr lang="nl-BE" sz="3600" dirty="0" err="1">
                <a:solidFill>
                  <a:srgbClr val="E8870A"/>
                </a:solidFill>
              </a:rPr>
              <a:t>be</a:t>
            </a:r>
            <a:r>
              <a:rPr lang="nl-BE" sz="3600" dirty="0">
                <a:solidFill>
                  <a:srgbClr val="E8870A"/>
                </a:solidFill>
              </a:rPr>
              <a:t> </a:t>
            </a:r>
            <a:r>
              <a:rPr lang="nl-BE" sz="3600" dirty="0" err="1">
                <a:solidFill>
                  <a:srgbClr val="E8870A"/>
                </a:solidFill>
              </a:rPr>
              <a:t>sheer</a:t>
            </a:r>
            <a:r>
              <a:rPr lang="nl-BE" sz="3600" dirty="0">
                <a:solidFill>
                  <a:srgbClr val="E8870A"/>
                </a:solidFill>
              </a:rPr>
              <a:t> </a:t>
            </a:r>
            <a:r>
              <a:rPr lang="nl-BE" sz="3600" dirty="0" err="1">
                <a:solidFill>
                  <a:srgbClr val="E8870A"/>
                </a:solidFill>
              </a:rPr>
              <a:t>insanity</a:t>
            </a:r>
            <a:r>
              <a:rPr lang="nl-BE" sz="3600" dirty="0">
                <a:solidFill>
                  <a:srgbClr val="E8870A"/>
                </a:solidFill>
              </a:rPr>
              <a:t>. 1000 </a:t>
            </a:r>
            <a:r>
              <a:rPr lang="nl-BE" sz="3600" dirty="0" err="1">
                <a:solidFill>
                  <a:srgbClr val="E8870A"/>
                </a:solidFill>
              </a:rPr>
              <a:t>still</a:t>
            </a:r>
            <a:r>
              <a:rPr lang="nl-BE" sz="3600" dirty="0">
                <a:solidFill>
                  <a:srgbClr val="E8870A"/>
                </a:solidFill>
              </a:rPr>
              <a:t> </a:t>
            </a:r>
            <a:r>
              <a:rPr lang="nl-BE" sz="3600" dirty="0" err="1">
                <a:solidFill>
                  <a:srgbClr val="E8870A"/>
                </a:solidFill>
              </a:rPr>
              <a:t>horrible</a:t>
            </a:r>
            <a:r>
              <a:rPr lang="nl-BE" sz="3600" dirty="0">
                <a:solidFill>
                  <a:srgbClr val="E8870A"/>
                </a:solidFill>
              </a:rPr>
              <a:t>. Even </a:t>
            </a:r>
          </a:p>
          <a:p>
            <a:r>
              <a:rPr lang="nl-BE" sz="3600" dirty="0">
                <a:solidFill>
                  <a:srgbClr val="E8870A"/>
                </a:solidFill>
              </a:rPr>
              <a:t>100 </a:t>
            </a:r>
            <a:r>
              <a:rPr lang="nl-BE" sz="3600" dirty="0" err="1">
                <a:solidFill>
                  <a:srgbClr val="E8870A"/>
                </a:solidFill>
              </a:rPr>
              <a:t>connections</a:t>
            </a:r>
            <a:r>
              <a:rPr lang="nl-BE" sz="3600" dirty="0">
                <a:solidFill>
                  <a:srgbClr val="E8870A"/>
                </a:solidFill>
              </a:rPr>
              <a:t>, overkill</a:t>
            </a:r>
          </a:p>
          <a:p>
            <a:endParaRPr lang="nl-BE" sz="3600" dirty="0">
              <a:solidFill>
                <a:srgbClr val="E8870A"/>
              </a:solidFill>
            </a:endParaRPr>
          </a:p>
          <a:p>
            <a:r>
              <a:rPr lang="nl-BE" sz="3600" b="1" dirty="0" err="1">
                <a:solidFill>
                  <a:schemeClr val="bg1"/>
                </a:solidFill>
              </a:rPr>
              <a:t>You</a:t>
            </a:r>
            <a:r>
              <a:rPr lang="nl-BE" sz="3600" b="1" dirty="0">
                <a:solidFill>
                  <a:schemeClr val="bg1"/>
                </a:solidFill>
              </a:rPr>
              <a:t> want a small pool of a few dozen </a:t>
            </a:r>
            <a:r>
              <a:rPr lang="nl-BE" sz="3600" b="1" dirty="0" err="1">
                <a:solidFill>
                  <a:schemeClr val="bg1"/>
                </a:solidFill>
              </a:rPr>
              <a:t>connections</a:t>
            </a:r>
            <a:r>
              <a:rPr lang="nl-BE" sz="3600" b="1" dirty="0">
                <a:solidFill>
                  <a:schemeClr val="bg1"/>
                </a:solidFill>
              </a:rPr>
              <a:t> at most</a:t>
            </a:r>
            <a:r>
              <a:rPr lang="nl-BE" sz="3600" dirty="0">
                <a:solidFill>
                  <a:schemeClr val="bg1"/>
                </a:solidFill>
              </a:rPr>
              <a:t>,</a:t>
            </a:r>
          </a:p>
          <a:p>
            <a:r>
              <a:rPr lang="nl-BE" sz="3600" dirty="0" err="1">
                <a:solidFill>
                  <a:srgbClr val="E8870A"/>
                </a:solidFill>
              </a:rPr>
              <a:t>And</a:t>
            </a:r>
            <a:r>
              <a:rPr lang="nl-BE" sz="3600" dirty="0">
                <a:solidFill>
                  <a:srgbClr val="E8870A"/>
                </a:solidFill>
              </a:rPr>
              <a:t> </a:t>
            </a:r>
            <a:r>
              <a:rPr lang="nl-BE" sz="3600" dirty="0" err="1">
                <a:solidFill>
                  <a:srgbClr val="E8870A"/>
                </a:solidFill>
              </a:rPr>
              <a:t>you</a:t>
            </a:r>
            <a:r>
              <a:rPr lang="nl-BE" sz="3600" dirty="0">
                <a:solidFill>
                  <a:srgbClr val="E8870A"/>
                </a:solidFill>
              </a:rPr>
              <a:t> want </a:t>
            </a:r>
            <a:r>
              <a:rPr lang="nl-BE" sz="3600" dirty="0" err="1">
                <a:solidFill>
                  <a:srgbClr val="E8870A"/>
                </a:solidFill>
              </a:rPr>
              <a:t>the</a:t>
            </a:r>
            <a:r>
              <a:rPr lang="nl-BE" sz="3600" dirty="0">
                <a:solidFill>
                  <a:srgbClr val="E8870A"/>
                </a:solidFill>
              </a:rPr>
              <a:t> rest of </a:t>
            </a:r>
            <a:r>
              <a:rPr lang="nl-BE" sz="3600" dirty="0" err="1">
                <a:solidFill>
                  <a:srgbClr val="E8870A"/>
                </a:solidFill>
              </a:rPr>
              <a:t>the</a:t>
            </a:r>
            <a:r>
              <a:rPr lang="nl-BE" sz="3600" dirty="0">
                <a:solidFill>
                  <a:srgbClr val="E8870A"/>
                </a:solidFill>
              </a:rPr>
              <a:t> </a:t>
            </a:r>
            <a:r>
              <a:rPr lang="nl-BE" sz="3600" dirty="0" err="1">
                <a:solidFill>
                  <a:srgbClr val="E8870A"/>
                </a:solidFill>
              </a:rPr>
              <a:t>application</a:t>
            </a:r>
            <a:r>
              <a:rPr lang="nl-BE" sz="3600" dirty="0">
                <a:solidFill>
                  <a:srgbClr val="E8870A"/>
                </a:solidFill>
              </a:rPr>
              <a:t> </a:t>
            </a:r>
            <a:r>
              <a:rPr lang="nl-BE" sz="3600" dirty="0" err="1">
                <a:solidFill>
                  <a:srgbClr val="E8870A"/>
                </a:solidFill>
              </a:rPr>
              <a:t>threads</a:t>
            </a:r>
            <a:r>
              <a:rPr lang="nl-BE" sz="3600" dirty="0">
                <a:solidFill>
                  <a:srgbClr val="E8870A"/>
                </a:solidFill>
              </a:rPr>
              <a:t> </a:t>
            </a:r>
            <a:r>
              <a:rPr lang="nl-BE" sz="3600" dirty="0" err="1">
                <a:solidFill>
                  <a:srgbClr val="E8870A"/>
                </a:solidFill>
              </a:rPr>
              <a:t>blocked</a:t>
            </a:r>
            <a:r>
              <a:rPr lang="nl-BE" sz="3600" dirty="0">
                <a:solidFill>
                  <a:srgbClr val="E8870A"/>
                </a:solidFill>
              </a:rPr>
              <a:t> on </a:t>
            </a:r>
          </a:p>
          <a:p>
            <a:r>
              <a:rPr lang="nl-BE" sz="3600" dirty="0" err="1">
                <a:solidFill>
                  <a:srgbClr val="E8870A"/>
                </a:solidFill>
              </a:rPr>
              <a:t>the</a:t>
            </a:r>
            <a:r>
              <a:rPr lang="nl-BE" sz="3600" dirty="0">
                <a:solidFill>
                  <a:srgbClr val="E8870A"/>
                </a:solidFill>
              </a:rPr>
              <a:t> pool </a:t>
            </a:r>
            <a:r>
              <a:rPr lang="nl-BE" sz="3600" dirty="0" err="1">
                <a:solidFill>
                  <a:srgbClr val="E8870A"/>
                </a:solidFill>
              </a:rPr>
              <a:t>awaiting</a:t>
            </a:r>
            <a:r>
              <a:rPr lang="nl-BE" sz="3600" dirty="0">
                <a:solidFill>
                  <a:srgbClr val="E8870A"/>
                </a:solidFill>
              </a:rPr>
              <a:t> </a:t>
            </a:r>
            <a:r>
              <a:rPr lang="nl-BE" sz="3600" dirty="0" err="1">
                <a:solidFill>
                  <a:srgbClr val="E8870A"/>
                </a:solidFill>
              </a:rPr>
              <a:t>connections</a:t>
            </a:r>
            <a:endParaRPr lang="nl-BE" sz="3600" dirty="0">
              <a:solidFill>
                <a:srgbClr val="E8870A"/>
              </a:solidFill>
            </a:endParaRPr>
          </a:p>
          <a:p>
            <a:endParaRPr lang="nl-BE" sz="3600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http://github,com/bretwooldridge/HikariCP/wiki/About-Pool-Sizing</a:t>
            </a:r>
          </a:p>
        </p:txBody>
      </p:sp>
    </p:spTree>
    <p:extLst>
      <p:ext uri="{BB962C8B-B14F-4D97-AF65-F5344CB8AC3E}">
        <p14:creationId xmlns:p14="http://schemas.microsoft.com/office/powerpoint/2010/main" val="278187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A62D0-4F85-F1B0-5BA5-BA4D2882C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445442-022C-F7B4-DF2B-57733294A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E304F8-F754-D5DB-0425-38A20B28F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9A1B87-0C56-BE65-039D-7CE18D037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219576FE-2B04-7370-FF98-0ED347DDA69A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62D9D3E-DDAC-0F77-B1FB-71F973A20232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D148C5C4-7B54-086B-A37D-EB5910140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961A6C0-05D0-2039-A7CE-7682B050A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E71C4AF-F322-4A39-46DD-E659D4ECEA08}"/>
              </a:ext>
            </a:extLst>
          </p:cNvPr>
          <p:cNvSpPr txBox="1"/>
          <p:nvPr/>
        </p:nvSpPr>
        <p:spPr>
          <a:xfrm>
            <a:off x="1026808" y="4133375"/>
            <a:ext cx="122371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7200" dirty="0" err="1">
                <a:solidFill>
                  <a:srgbClr val="E8870A"/>
                </a:solidFill>
              </a:rPr>
              <a:t>When</a:t>
            </a:r>
            <a:r>
              <a:rPr lang="nl-BE" sz="7200" dirty="0">
                <a:solidFill>
                  <a:srgbClr val="E8870A"/>
                </a:solidFill>
              </a:rPr>
              <a:t> is a </a:t>
            </a:r>
            <a:r>
              <a:rPr lang="nl-BE" sz="7200" dirty="0" err="1">
                <a:solidFill>
                  <a:srgbClr val="E8870A"/>
                </a:solidFill>
              </a:rPr>
              <a:t>connection</a:t>
            </a:r>
            <a:r>
              <a:rPr lang="nl-BE" sz="7200" dirty="0">
                <a:solidFill>
                  <a:srgbClr val="E8870A"/>
                </a:solidFill>
              </a:rPr>
              <a:t> </a:t>
            </a:r>
            <a:r>
              <a:rPr lang="nl-BE" sz="7200" b="1" dirty="0" err="1">
                <a:solidFill>
                  <a:schemeClr val="bg1"/>
                </a:solidFill>
              </a:rPr>
              <a:t>acquired</a:t>
            </a:r>
            <a:r>
              <a:rPr lang="nl-BE" sz="7200" dirty="0">
                <a:solidFill>
                  <a:srgbClr val="E8870A"/>
                </a:solidFill>
              </a:rPr>
              <a:t>?</a:t>
            </a:r>
          </a:p>
          <a:p>
            <a:endParaRPr lang="nl-BE" sz="7200" dirty="0">
              <a:solidFill>
                <a:srgbClr val="E8870A"/>
              </a:solidFill>
            </a:endParaRPr>
          </a:p>
          <a:p>
            <a:r>
              <a:rPr lang="nl-BE" sz="7200" dirty="0" err="1">
                <a:solidFill>
                  <a:srgbClr val="E8870A"/>
                </a:solidFill>
              </a:rPr>
              <a:t>When</a:t>
            </a:r>
            <a:r>
              <a:rPr lang="nl-BE" sz="7200" dirty="0">
                <a:solidFill>
                  <a:srgbClr val="E8870A"/>
                </a:solidFill>
              </a:rPr>
              <a:t> is a </a:t>
            </a:r>
            <a:r>
              <a:rPr lang="nl-BE" sz="7200" dirty="0" err="1">
                <a:solidFill>
                  <a:srgbClr val="E8870A"/>
                </a:solidFill>
              </a:rPr>
              <a:t>connection</a:t>
            </a:r>
            <a:r>
              <a:rPr lang="nl-BE" sz="7200" dirty="0">
                <a:solidFill>
                  <a:srgbClr val="E8870A"/>
                </a:solidFill>
              </a:rPr>
              <a:t> </a:t>
            </a:r>
            <a:r>
              <a:rPr lang="nl-BE" sz="7200" b="1" dirty="0" err="1">
                <a:solidFill>
                  <a:schemeClr val="bg1"/>
                </a:solidFill>
              </a:rPr>
              <a:t>released</a:t>
            </a:r>
            <a:r>
              <a:rPr lang="nl-BE" sz="7200" dirty="0">
                <a:solidFill>
                  <a:srgbClr val="E8870A"/>
                </a:solidFill>
              </a:rPr>
              <a:t>?</a:t>
            </a:r>
            <a:endParaRPr lang="nl-BE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1C5EA-516A-35ED-1904-363AD5ECA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6CF8F1-6E90-B3A7-2B19-0B42E0809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6305BAB-5570-5E9F-E44D-C5653DB9A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5F70C73-6E07-C7AB-CC42-12CC8E420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D24913C-EAE7-7DE7-B884-4A210F2CBA87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2E914F-5CC0-8F71-69B6-CF570C66EA96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AD3D1C7B-8350-354B-8F81-583B17FA8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07FBDE1-D083-792E-5A97-F7AFEEDCEAC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A7676F6-4667-516F-2201-AF9F74289E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756" y="936960"/>
            <a:ext cx="8783276" cy="679227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FBE7F6D-FADE-0890-6844-FCF5757D26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2800" y="5885888"/>
            <a:ext cx="307700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4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152CBA91-9C50-A486-3ACE-CBBADFE839C4}"/>
              </a:ext>
            </a:extLst>
          </p:cNvPr>
          <p:cNvSpPr txBox="1"/>
          <p:nvPr/>
        </p:nvSpPr>
        <p:spPr>
          <a:xfrm>
            <a:off x="990600" y="2226984"/>
            <a:ext cx="6784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Exercise</a:t>
            </a:r>
            <a:r>
              <a:rPr lang="nl-BE" sz="6000" b="1" dirty="0">
                <a:solidFill>
                  <a:srgbClr val="E8870A"/>
                </a:solidFill>
              </a:rPr>
              <a:t> </a:t>
            </a:r>
            <a:r>
              <a:rPr lang="nl-BE" sz="6000" b="1" dirty="0" err="1">
                <a:solidFill>
                  <a:srgbClr val="E8870A"/>
                </a:solidFill>
              </a:rPr>
              <a:t>connections</a:t>
            </a:r>
            <a:endParaRPr lang="nl-B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633639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89378" y="0"/>
            <a:ext cx="10443655" cy="10287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68343" y="3208190"/>
            <a:ext cx="13199914" cy="368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Preformance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 Oriented Spring Data JPA </a:t>
            </a:r>
          </a:p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&amp; Hibernate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978BEBFA-551F-0256-9CA0-554A9836397A}"/>
              </a:ext>
            </a:extLst>
          </p:cNvPr>
          <p:cNvSpPr/>
          <p:nvPr/>
        </p:nvSpPr>
        <p:spPr>
          <a:xfrm>
            <a:off x="416920" y="8843010"/>
            <a:ext cx="2233738" cy="643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BE" sz="3200" dirty="0"/>
              <a:t>Hands-On</a:t>
            </a:r>
            <a:endParaRPr lang="en-BE" sz="3200" dirty="0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65F2C9A1-CCD9-E940-E355-8FEE06008582}"/>
              </a:ext>
            </a:extLst>
          </p:cNvPr>
          <p:cNvSpPr/>
          <p:nvPr/>
        </p:nvSpPr>
        <p:spPr>
          <a:xfrm>
            <a:off x="14706600" y="8827332"/>
            <a:ext cx="3352624" cy="658883"/>
          </a:xfrm>
          <a:prstGeom prst="rect">
            <a:avLst/>
          </a:prstGeom>
          <a:solidFill>
            <a:srgbClr val="F8981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JavaTrack</a:t>
            </a:r>
            <a:endParaRPr lang="en-BE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883A7-7A1F-BFE0-05B6-C81A51427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B866CCE-F0D0-D827-0E74-4064816F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C6F9EDB-F531-7136-80D4-A891A15F0A9D}"/>
              </a:ext>
            </a:extLst>
          </p:cNvPr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7BD9C2B1-BDA0-78CD-A43F-69BBC8D04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75416A1-E1B5-CF68-1356-6AA3FD01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5213E2EC-2E50-12E7-CC4D-16E4A2EA6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E6465B41-2712-9B80-3377-A1AAF0C3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CC04B4CD-5F42-B488-70B1-3FA8DEFAAD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221184F-3506-C067-F7D0-393C3E5841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0174A3A-CBFD-3690-0D49-7A4FD3A003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1C2A4EA-8A4F-D455-5A1D-A2486E733A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229C3924-F3E0-72EF-6DCA-43E85F26B1B2}"/>
              </a:ext>
            </a:extLst>
          </p:cNvPr>
          <p:cNvSpPr txBox="1"/>
          <p:nvPr/>
        </p:nvSpPr>
        <p:spPr>
          <a:xfrm>
            <a:off x="990600" y="2226984"/>
            <a:ext cx="115906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Exercise</a:t>
            </a:r>
            <a:r>
              <a:rPr lang="nl-BE" sz="6000" b="1" dirty="0">
                <a:solidFill>
                  <a:srgbClr val="E8870A"/>
                </a:solidFill>
              </a:rPr>
              <a:t> 1: </a:t>
            </a:r>
            <a:r>
              <a:rPr lang="nl-BE" sz="6000" b="1" dirty="0" err="1">
                <a:solidFill>
                  <a:srgbClr val="E8870A"/>
                </a:solidFill>
              </a:rPr>
              <a:t>SampleController.hello</a:t>
            </a:r>
            <a:endParaRPr lang="nl-BE" sz="6000" b="1" dirty="0">
              <a:solidFill>
                <a:srgbClr val="E8870A"/>
              </a:solidFill>
            </a:endParaRP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Execute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SampleControllerTests.hello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Look at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lease time of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db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connection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Fix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lease time of </a:t>
            </a:r>
            <a:r>
              <a:rPr lang="nl-BE" sz="3600" dirty="0" err="1">
                <a:solidFill>
                  <a:schemeClr val="bg1"/>
                </a:solidFill>
              </a:rPr>
              <a:t>this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db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connection</a:t>
            </a:r>
            <a:endParaRPr lang="nl-BE" sz="36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Tip </a:t>
            </a:r>
            <a:r>
              <a:rPr lang="nl-BE" sz="3600" dirty="0" err="1">
                <a:solidFill>
                  <a:schemeClr val="bg1"/>
                </a:solidFill>
              </a:rPr>
              <a:t>there</a:t>
            </a:r>
            <a:r>
              <a:rPr lang="nl-BE" sz="3600" dirty="0">
                <a:solidFill>
                  <a:schemeClr val="bg1"/>
                </a:solidFill>
              </a:rPr>
              <a:t> is a hint in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startup of </a:t>
            </a:r>
            <a:r>
              <a:rPr lang="nl-BE" sz="3600" dirty="0" err="1">
                <a:solidFill>
                  <a:schemeClr val="bg1"/>
                </a:solidFill>
              </a:rPr>
              <a:t>your</a:t>
            </a:r>
            <a:r>
              <a:rPr lang="nl-BE" sz="3600" dirty="0">
                <a:solidFill>
                  <a:schemeClr val="bg1"/>
                </a:solidFill>
              </a:rPr>
              <a:t> spring boot app</a:t>
            </a:r>
          </a:p>
        </p:txBody>
      </p:sp>
    </p:spTree>
    <p:extLst>
      <p:ext uri="{BB962C8B-B14F-4D97-AF65-F5344CB8AC3E}">
        <p14:creationId xmlns:p14="http://schemas.microsoft.com/office/powerpoint/2010/main" val="1139384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49A36-5C34-C728-703B-3209E2981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5185F9-EC23-3C01-C874-89EC9749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46CBD45E-8530-3495-7212-0D95F5B9A30F}"/>
              </a:ext>
            </a:extLst>
          </p:cNvPr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AEE6D9C5-EFF6-9B03-24EA-153F921A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DCB34D03-892E-B5AE-2AA4-5496FD424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35F945F-7A3D-6567-CC72-DCE055FB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D724647D-6D35-147F-E146-28F2E8091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546F3B8-3604-F8C1-D089-B82608CA62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9D5AB8-BB21-15E4-5671-9EB2A5A095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16AA7C-A473-AAD3-88E4-49AA4585B8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1AF074E-2C17-D4C2-8272-F1EB04E425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5FA1A8DF-E746-60AF-9EF6-E708DEA99AA5}"/>
              </a:ext>
            </a:extLst>
          </p:cNvPr>
          <p:cNvSpPr txBox="1"/>
          <p:nvPr/>
        </p:nvSpPr>
        <p:spPr>
          <a:xfrm>
            <a:off x="990600" y="2226984"/>
            <a:ext cx="1204349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Exercise</a:t>
            </a:r>
            <a:r>
              <a:rPr lang="nl-BE" sz="6000" b="1" dirty="0">
                <a:solidFill>
                  <a:srgbClr val="E8870A"/>
                </a:solidFill>
              </a:rPr>
              <a:t> 2: </a:t>
            </a:r>
            <a:r>
              <a:rPr lang="nl-BE" sz="6000" b="1" dirty="0" err="1">
                <a:solidFill>
                  <a:srgbClr val="E8870A"/>
                </a:solidFill>
              </a:rPr>
              <a:t>SampleController.external</a:t>
            </a:r>
            <a:endParaRPr lang="nl-BE" sz="6000" b="1" dirty="0">
              <a:solidFill>
                <a:srgbClr val="E8870A"/>
              </a:solidFill>
            </a:endParaRP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Execute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SampleControllerTests.external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Look at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lease time of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db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connection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Fix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lease time of </a:t>
            </a:r>
            <a:r>
              <a:rPr lang="nl-BE" sz="3600" dirty="0" err="1">
                <a:solidFill>
                  <a:schemeClr val="bg1"/>
                </a:solidFill>
              </a:rPr>
              <a:t>this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db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connection</a:t>
            </a:r>
            <a:endParaRPr lang="nl-BE" sz="36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Tip look </a:t>
            </a:r>
            <a:r>
              <a:rPr lang="nl-BE" sz="3600" dirty="0" err="1">
                <a:solidFill>
                  <a:schemeClr val="bg1"/>
                </a:solidFill>
              </a:rPr>
              <a:t>for</a:t>
            </a:r>
            <a:r>
              <a:rPr lang="nl-BE" sz="3600" dirty="0">
                <a:solidFill>
                  <a:schemeClr val="bg1"/>
                </a:solidFill>
              </a:rPr>
              <a:t> a property </a:t>
            </a:r>
            <a:r>
              <a:rPr lang="nl-BE" sz="3600" dirty="0" err="1">
                <a:solidFill>
                  <a:schemeClr val="bg1"/>
                </a:solidFill>
              </a:rPr>
              <a:t>that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tells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hibernate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not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to</a:t>
            </a:r>
            <a:r>
              <a:rPr lang="nl-BE" sz="3600" dirty="0">
                <a:solidFill>
                  <a:schemeClr val="bg1"/>
                </a:solidFill>
              </a:rPr>
              <a:t> go </a:t>
            </a:r>
            <a:r>
              <a:rPr lang="nl-BE" sz="3600" dirty="0" err="1">
                <a:solidFill>
                  <a:schemeClr val="bg1"/>
                </a:solidFill>
              </a:rPr>
              <a:t>to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br>
              <a:rPr lang="nl-BE" sz="3600" dirty="0">
                <a:solidFill>
                  <a:schemeClr val="bg1"/>
                </a:solidFill>
              </a:rPr>
            </a:b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db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rightaway</a:t>
            </a:r>
            <a:endParaRPr lang="nl-B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33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4378A6-3DE1-F1FB-B73E-499EE15DF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22BB4B-7FAE-23CC-766D-E3C13AF9A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B2A9048-EF24-01ED-FDB4-689BCAF8BEC4}"/>
              </a:ext>
            </a:extLst>
          </p:cNvPr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892065C6-0DA7-9D00-9B05-3DBA22B4D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8F45899D-B021-2AFF-BFFC-D8BACFF21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9252CFBC-25B8-72A8-4C1F-4A1DA654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A9ECDA55-B62E-1F9B-1359-76E359C0E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995B2834-0091-7C1F-133A-2AAB32A2FA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336B842-7FEB-0E17-CEAE-909BF845E2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A219125-B7A6-4A7A-C8CA-29393109DF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4AD8DBA-86AB-7EE6-F54D-08115D65AC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AAB7A263-BEFE-0511-3C60-3D4A09CE5966}"/>
              </a:ext>
            </a:extLst>
          </p:cNvPr>
          <p:cNvSpPr txBox="1"/>
          <p:nvPr/>
        </p:nvSpPr>
        <p:spPr>
          <a:xfrm>
            <a:off x="990600" y="2226984"/>
            <a:ext cx="136723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Exercise</a:t>
            </a:r>
            <a:r>
              <a:rPr lang="nl-BE" sz="6000" b="1" dirty="0">
                <a:solidFill>
                  <a:srgbClr val="E8870A"/>
                </a:solidFill>
              </a:rPr>
              <a:t> 3: </a:t>
            </a:r>
            <a:r>
              <a:rPr lang="nl-BE" sz="6000" b="1" dirty="0" err="1">
                <a:solidFill>
                  <a:srgbClr val="E8870A"/>
                </a:solidFill>
              </a:rPr>
              <a:t>SampleController.externalAfter</a:t>
            </a:r>
            <a:endParaRPr lang="nl-BE" sz="6000" b="1" dirty="0">
              <a:solidFill>
                <a:srgbClr val="E8870A"/>
              </a:solidFill>
            </a:endParaRP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Execute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SampleControllerTests.externalAfter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Look at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lease time of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db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connection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Fix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lease time of </a:t>
            </a:r>
            <a:r>
              <a:rPr lang="nl-BE" sz="3600" dirty="0" err="1">
                <a:solidFill>
                  <a:schemeClr val="bg1"/>
                </a:solidFill>
              </a:rPr>
              <a:t>this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db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connection</a:t>
            </a:r>
            <a:endParaRPr lang="nl-BE" sz="36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Tip look </a:t>
            </a:r>
            <a:r>
              <a:rPr lang="nl-BE" sz="3600" dirty="0" err="1">
                <a:solidFill>
                  <a:schemeClr val="bg1"/>
                </a:solidFill>
              </a:rPr>
              <a:t>into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using</a:t>
            </a:r>
            <a:r>
              <a:rPr lang="nl-BE" sz="3600" dirty="0">
                <a:solidFill>
                  <a:schemeClr val="bg1"/>
                </a:solidFill>
              </a:rPr>
              <a:t> spring </a:t>
            </a:r>
            <a:r>
              <a:rPr lang="nl-BE" sz="3600" dirty="0" err="1">
                <a:solidFill>
                  <a:schemeClr val="bg1"/>
                </a:solidFill>
              </a:rPr>
              <a:t>transactionTemplate</a:t>
            </a:r>
            <a:endParaRPr lang="nl-B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4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D09905-1211-DDB3-B7B8-921FAE98A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23DA0E-2DAA-259D-4195-8EA2B0DF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48AB956A-B304-F1AA-D78D-675DAECE2FD4}"/>
              </a:ext>
            </a:extLst>
          </p:cNvPr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33C4A7C7-A1F0-CBB9-B9DD-8F24217F7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CCAAF0F-67F8-6DC6-80E8-595CB500F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0682130-BBC1-91A0-E839-1625F7F9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1C962CEF-0BB5-8A84-0428-3DEC2EA1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D96C9BD3-525C-EF1E-974E-9024ACF81C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B1536A-C365-6984-A4C9-82617BFD04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085E159-B345-0007-0D13-5426B4BBD8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0AE24D2-DEEA-9691-DF49-1AA616A00B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9F718F35-5859-3458-7680-31F7C44F934F}"/>
              </a:ext>
            </a:extLst>
          </p:cNvPr>
          <p:cNvSpPr txBox="1"/>
          <p:nvPr/>
        </p:nvSpPr>
        <p:spPr>
          <a:xfrm>
            <a:off x="990600" y="2226984"/>
            <a:ext cx="115906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Exercise</a:t>
            </a:r>
            <a:r>
              <a:rPr lang="nl-BE" sz="6000" b="1" dirty="0">
                <a:solidFill>
                  <a:srgbClr val="E8870A"/>
                </a:solidFill>
              </a:rPr>
              <a:t> 4: </a:t>
            </a:r>
            <a:r>
              <a:rPr lang="nl-BE" sz="6000" b="1" dirty="0" err="1">
                <a:solidFill>
                  <a:srgbClr val="E8870A"/>
                </a:solidFill>
              </a:rPr>
              <a:t>SampleController.nested</a:t>
            </a:r>
            <a:endParaRPr lang="nl-BE" sz="6000" b="1" dirty="0">
              <a:solidFill>
                <a:srgbClr val="E8870A"/>
              </a:solidFill>
            </a:endParaRP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Execute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SampleControllerTests.nested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Look at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lease time of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db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connection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Fix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lease time of </a:t>
            </a:r>
            <a:r>
              <a:rPr lang="nl-BE" sz="3600" dirty="0" err="1">
                <a:solidFill>
                  <a:schemeClr val="bg1"/>
                </a:solidFill>
              </a:rPr>
              <a:t>this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db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connection</a:t>
            </a:r>
            <a:endParaRPr lang="nl-BE" sz="36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Tip look </a:t>
            </a:r>
            <a:r>
              <a:rPr lang="nl-BE" sz="3600" dirty="0" err="1">
                <a:solidFill>
                  <a:schemeClr val="bg1"/>
                </a:solidFill>
              </a:rPr>
              <a:t>into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using</a:t>
            </a:r>
            <a:r>
              <a:rPr lang="nl-BE" sz="3600" dirty="0">
                <a:solidFill>
                  <a:schemeClr val="bg1"/>
                </a:solidFill>
              </a:rPr>
              <a:t> spring </a:t>
            </a:r>
            <a:r>
              <a:rPr lang="nl-BE" sz="3600" dirty="0" err="1">
                <a:solidFill>
                  <a:schemeClr val="bg1"/>
                </a:solidFill>
              </a:rPr>
              <a:t>transactionTemplate</a:t>
            </a:r>
            <a:endParaRPr lang="nl-B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87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A1182-5083-3AD0-27AD-73B06F413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F186E5-7240-AD6E-13DE-2BD1356E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1EFD856-F1D6-A552-F007-DE31C7B15971}"/>
              </a:ext>
            </a:extLst>
          </p:cNvPr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E6A3293-5864-221E-1052-4A4C87D0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FA3FA22F-357E-D2FE-B1DB-999280EF7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F098D4D-606B-BE5A-ADCD-E24E695F2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AA4CDA6-E6AC-6A16-6E2C-D92A4D3C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A88BA37A-52A6-EFB7-EA88-6F4454FF46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7B47C97-BF67-FCAC-2A30-89C78AF6FF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DAF1D49-F7F5-C6A3-8B62-872CF0B8DA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87FCEBA-12D2-E049-CFE1-458A3B3085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2080DCFA-1D66-4275-26F0-E3A21C0B754B}"/>
              </a:ext>
            </a:extLst>
          </p:cNvPr>
          <p:cNvSpPr txBox="1"/>
          <p:nvPr/>
        </p:nvSpPr>
        <p:spPr>
          <a:xfrm>
            <a:off x="990600" y="2226984"/>
            <a:ext cx="7559057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Exercise</a:t>
            </a:r>
            <a:r>
              <a:rPr lang="nl-BE" sz="6000" b="1" dirty="0">
                <a:solidFill>
                  <a:srgbClr val="E8870A"/>
                </a:solidFill>
              </a:rPr>
              <a:t> JPA/</a:t>
            </a:r>
            <a:r>
              <a:rPr lang="nl-BE" sz="6000" b="1" dirty="0" err="1">
                <a:solidFill>
                  <a:srgbClr val="E8870A"/>
                </a:solidFill>
              </a:rPr>
              <a:t>hibernate</a:t>
            </a:r>
            <a:endParaRPr lang="nl-BE" sz="6000" b="1" dirty="0">
              <a:solidFill>
                <a:srgbClr val="E8870A"/>
              </a:solidFill>
            </a:endParaRPr>
          </a:p>
          <a:p>
            <a:endParaRPr lang="nl-BE" sz="6000" b="1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800" b="1" dirty="0" err="1">
                <a:solidFill>
                  <a:schemeClr val="bg1"/>
                </a:solidFill>
              </a:rPr>
              <a:t>Remove</a:t>
            </a:r>
            <a:r>
              <a:rPr lang="nl-BE" sz="4800" b="1" dirty="0">
                <a:solidFill>
                  <a:schemeClr val="bg1"/>
                </a:solidFill>
              </a:rPr>
              <a:t> </a:t>
            </a:r>
            <a:r>
              <a:rPr lang="nl-BE" sz="4800" b="1" dirty="0" err="1">
                <a:solidFill>
                  <a:schemeClr val="bg1"/>
                </a:solidFill>
              </a:rPr>
              <a:t>dependencies</a:t>
            </a:r>
            <a:endParaRPr lang="nl-BE" sz="4800" b="1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nl-BE" sz="4000" b="1" dirty="0" err="1">
                <a:solidFill>
                  <a:schemeClr val="bg1"/>
                </a:solidFill>
              </a:rPr>
              <a:t>com.github.gavlyukovskiy</a:t>
            </a:r>
            <a:endParaRPr lang="nl-BE" sz="4000" b="1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nl-BE" sz="4000" b="1" dirty="0" err="1">
                <a:solidFill>
                  <a:schemeClr val="bg1"/>
                </a:solidFill>
              </a:rPr>
              <a:t>flexy</a:t>
            </a:r>
            <a:r>
              <a:rPr lang="nl-BE" sz="4000" b="1" dirty="0">
                <a:solidFill>
                  <a:schemeClr val="bg1"/>
                </a:solidFill>
              </a:rPr>
              <a:t>-pool-spring-boot-starter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nl-B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200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20AF27-926B-64D7-6266-59DFA5F18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7C493-3C37-30AC-C6A5-7C6A9506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F5D4B9E-617C-04D4-0B04-BF78C603E4E6}"/>
              </a:ext>
            </a:extLst>
          </p:cNvPr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BFC86E0-BFFD-74A3-DA84-AB9990B7F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0C5F8A98-9F64-308A-2BC9-FFCF24636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5CCFE1AD-CAEC-740B-BC93-3BCDC885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E4C4D3AD-EBC3-CDEE-7009-11A16D856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8DEC20E9-5881-954E-4473-17F3B968FD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2B00337-FCAC-AC14-7107-64E9EA0F0F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D3593DA-11E1-7849-D4AF-996CAF6F29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49B34D6-09B9-2660-A26A-492B70E562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D11D1E9-A1F9-D73B-204F-93D50F8D69C7}"/>
              </a:ext>
            </a:extLst>
          </p:cNvPr>
          <p:cNvSpPr txBox="1"/>
          <p:nvPr/>
        </p:nvSpPr>
        <p:spPr>
          <a:xfrm>
            <a:off x="990600" y="2226984"/>
            <a:ext cx="1313827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Exercise</a:t>
            </a:r>
            <a:r>
              <a:rPr lang="nl-BE" sz="6000" b="1" dirty="0">
                <a:solidFill>
                  <a:srgbClr val="E8870A"/>
                </a:solidFill>
              </a:rPr>
              <a:t> 1: </a:t>
            </a:r>
            <a:r>
              <a:rPr lang="nl-BE" sz="6000" b="1" dirty="0" err="1">
                <a:solidFill>
                  <a:srgbClr val="E8870A"/>
                </a:solidFill>
              </a:rPr>
              <a:t>RegisterBankTransferUseCase</a:t>
            </a:r>
            <a:endParaRPr lang="nl-BE" sz="6000" b="1" dirty="0">
              <a:solidFill>
                <a:srgbClr val="E8870A"/>
              </a:solidFill>
            </a:endParaRPr>
          </a:p>
          <a:p>
            <a:r>
              <a:rPr lang="nl-BE" sz="6000" b="1" dirty="0">
                <a:solidFill>
                  <a:srgbClr val="E8870A"/>
                </a:solidFill>
              </a:rPr>
              <a:t>Save of update</a:t>
            </a: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Execute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RegisterBankTransferUseCase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Look at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amount</a:t>
            </a:r>
            <a:r>
              <a:rPr lang="nl-BE" sz="3600" dirty="0">
                <a:solidFill>
                  <a:schemeClr val="bg1"/>
                </a:solidFill>
              </a:rPr>
              <a:t> of </a:t>
            </a:r>
            <a:r>
              <a:rPr lang="nl-BE" sz="3600" dirty="0" err="1">
                <a:solidFill>
                  <a:schemeClr val="bg1"/>
                </a:solidFill>
              </a:rPr>
              <a:t>queries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and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try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to</a:t>
            </a:r>
            <a:r>
              <a:rPr lang="nl-BE" sz="3600" dirty="0">
                <a:solidFill>
                  <a:schemeClr val="bg1"/>
                </a:solidFill>
              </a:rPr>
              <a:t> get </a:t>
            </a:r>
            <a:r>
              <a:rPr lang="nl-BE" sz="3600" dirty="0" err="1">
                <a:solidFill>
                  <a:schemeClr val="bg1"/>
                </a:solidFill>
              </a:rPr>
              <a:t>them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br>
              <a:rPr lang="nl-BE" sz="3600" dirty="0">
                <a:solidFill>
                  <a:schemeClr val="bg1"/>
                </a:solidFill>
              </a:rPr>
            </a:br>
            <a:r>
              <a:rPr lang="nl-BE" sz="3600" dirty="0">
                <a:solidFill>
                  <a:schemeClr val="bg1"/>
                </a:solidFill>
              </a:rPr>
              <a:t>down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Tips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Look at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save in </a:t>
            </a:r>
            <a:r>
              <a:rPr lang="nl-BE" sz="3600" dirty="0" err="1">
                <a:solidFill>
                  <a:schemeClr val="bg1"/>
                </a:solidFill>
              </a:rPr>
              <a:t>simpleJpaRepository</a:t>
            </a:r>
            <a:endParaRPr lang="nl-B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651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D6D86-95AA-0DB7-2FE9-36B717A18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CDB449-B54E-4B80-813A-1C827F06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21BFE90-74BA-3EB3-1600-9B8C727B8883}"/>
              </a:ext>
            </a:extLst>
          </p:cNvPr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5416A958-CC46-DD9F-31AF-0FF72D2E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B424A335-B8F8-0CC7-921F-E7321CF7F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924794E7-C93B-D2D5-665F-E38D0EAD7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EC00EB64-03E9-7612-6912-FDA3B5249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9AE8A7F4-1D01-4849-C41D-146C37F5F4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B94FC6-5478-3239-CDCF-69A65FD20F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0B2F048-06C7-4FC5-ED37-8919A01CA7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BB1C8F3-D70D-1BC9-F898-B9605EBB85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2BAE0D9F-AC46-13FD-CF87-809D1B47E518}"/>
              </a:ext>
            </a:extLst>
          </p:cNvPr>
          <p:cNvSpPr txBox="1"/>
          <p:nvPr/>
        </p:nvSpPr>
        <p:spPr>
          <a:xfrm>
            <a:off x="990600" y="2226984"/>
            <a:ext cx="1313827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Exercise</a:t>
            </a:r>
            <a:r>
              <a:rPr lang="nl-BE" sz="6000" b="1" dirty="0">
                <a:solidFill>
                  <a:srgbClr val="E8870A"/>
                </a:solidFill>
              </a:rPr>
              <a:t> 2: </a:t>
            </a:r>
            <a:r>
              <a:rPr lang="nl-BE" sz="6000" b="1" dirty="0" err="1">
                <a:solidFill>
                  <a:srgbClr val="E8870A"/>
                </a:solidFill>
              </a:rPr>
              <a:t>RegisterBankTransferUseCase</a:t>
            </a:r>
            <a:endParaRPr lang="nl-BE" sz="6000" b="1" dirty="0">
              <a:solidFill>
                <a:srgbClr val="E8870A"/>
              </a:solidFill>
            </a:endParaRPr>
          </a:p>
          <a:p>
            <a:r>
              <a:rPr lang="nl-BE" sz="6000" b="1" dirty="0" err="1">
                <a:solidFill>
                  <a:srgbClr val="E8870A"/>
                </a:solidFill>
              </a:rPr>
              <a:t>Hibernate</a:t>
            </a:r>
            <a:r>
              <a:rPr lang="nl-BE" sz="6000" b="1" dirty="0">
                <a:solidFill>
                  <a:srgbClr val="E8870A"/>
                </a:solidFill>
              </a:rPr>
              <a:t> </a:t>
            </a:r>
            <a:r>
              <a:rPr lang="nl-BE" sz="6000" b="1" dirty="0" err="1">
                <a:solidFill>
                  <a:srgbClr val="E8870A"/>
                </a:solidFill>
              </a:rPr>
              <a:t>session</a:t>
            </a:r>
            <a:endParaRPr lang="nl-BE" sz="6000" b="1" dirty="0">
              <a:solidFill>
                <a:srgbClr val="E8870A"/>
              </a:solidFill>
            </a:endParaRP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Execute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RegisterBankTransferUseCase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again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Now</a:t>
            </a:r>
            <a:r>
              <a:rPr lang="nl-BE" sz="3600" dirty="0">
                <a:solidFill>
                  <a:schemeClr val="bg1"/>
                </a:solidFill>
              </a:rPr>
              <a:t> look at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Accounts </a:t>
            </a:r>
            <a:r>
              <a:rPr lang="nl-BE" sz="3600" dirty="0" err="1">
                <a:solidFill>
                  <a:schemeClr val="bg1"/>
                </a:solidFill>
              </a:rPr>
              <a:t>that</a:t>
            </a:r>
            <a:r>
              <a:rPr lang="nl-BE" sz="3600" dirty="0">
                <a:solidFill>
                  <a:schemeClr val="bg1"/>
                </a:solidFill>
              </a:rPr>
              <a:t> are </a:t>
            </a:r>
            <a:r>
              <a:rPr lang="nl-BE" sz="3600" dirty="0" err="1">
                <a:solidFill>
                  <a:schemeClr val="bg1"/>
                </a:solidFill>
              </a:rPr>
              <a:t>retrieved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Tip </a:t>
            </a:r>
            <a:r>
              <a:rPr lang="nl-BE" sz="3600" dirty="0" err="1">
                <a:solidFill>
                  <a:schemeClr val="bg1"/>
                </a:solidFill>
              </a:rPr>
              <a:t>try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and</a:t>
            </a:r>
            <a:r>
              <a:rPr lang="nl-BE" sz="3600" dirty="0">
                <a:solidFill>
                  <a:schemeClr val="bg1"/>
                </a:solidFill>
              </a:rPr>
              <a:t> make </a:t>
            </a:r>
            <a:r>
              <a:rPr lang="nl-BE" sz="3600" dirty="0" err="1">
                <a:solidFill>
                  <a:schemeClr val="bg1"/>
                </a:solidFill>
              </a:rPr>
              <a:t>it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use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same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hibernate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session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br>
              <a:rPr lang="nl-BE" sz="3600" dirty="0">
                <a:solidFill>
                  <a:schemeClr val="bg1"/>
                </a:solidFill>
              </a:rPr>
            </a:br>
            <a:r>
              <a:rPr lang="nl-BE" sz="3600" dirty="0" err="1">
                <a:solidFill>
                  <a:schemeClr val="bg1"/>
                </a:solidFill>
              </a:rPr>
              <a:t>to</a:t>
            </a:r>
            <a:r>
              <a:rPr lang="nl-BE" sz="3600" dirty="0">
                <a:solidFill>
                  <a:schemeClr val="bg1"/>
                </a:solidFill>
              </a:rPr>
              <a:t> get </a:t>
            </a:r>
            <a:r>
              <a:rPr lang="nl-BE" sz="3600" dirty="0" err="1">
                <a:solidFill>
                  <a:schemeClr val="bg1"/>
                </a:solidFill>
              </a:rPr>
              <a:t>everything</a:t>
            </a:r>
            <a:r>
              <a:rPr lang="nl-BE" sz="3600" dirty="0">
                <a:solidFill>
                  <a:schemeClr val="bg1"/>
                </a:solidFill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1123602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57191-35AD-DB5E-35DC-468138F7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CEE113-6186-4E91-8126-AC51FF02BC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1EA1821-4953-082B-C354-315251FF29ED}"/>
              </a:ext>
            </a:extLst>
          </p:cNvPr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281CB792-832D-C472-5FB1-F50389597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0EFA65E4-94FA-2030-BE76-BEBD3327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6562E90-9C68-D3A3-6946-C21B32D1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2D1337A5-5ED1-F5CB-1EA0-2889C729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CF6D7EBE-208C-8D28-6AAF-6348DA318F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A54B226-2933-2C43-B84D-6B7070A8B0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8A1698-DFF4-2C0A-5610-B418FDE848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F42ABD3-1EB9-D8F9-AD08-011F98E7C8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7C21D78-D81C-448F-8B4C-21AD99043AB8}"/>
              </a:ext>
            </a:extLst>
          </p:cNvPr>
          <p:cNvSpPr txBox="1"/>
          <p:nvPr/>
        </p:nvSpPr>
        <p:spPr>
          <a:xfrm>
            <a:off x="990600" y="2226984"/>
            <a:ext cx="131382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Exercise</a:t>
            </a:r>
            <a:r>
              <a:rPr lang="nl-BE" sz="6000" b="1" dirty="0">
                <a:solidFill>
                  <a:srgbClr val="E8870A"/>
                </a:solidFill>
              </a:rPr>
              <a:t> 3: </a:t>
            </a:r>
            <a:r>
              <a:rPr lang="nl-BE" sz="6000" b="1" dirty="0" err="1">
                <a:solidFill>
                  <a:srgbClr val="E8870A"/>
                </a:solidFill>
              </a:rPr>
              <a:t>RegisterBankTransferUseCase</a:t>
            </a:r>
            <a:br>
              <a:rPr lang="nl-BE" sz="6000" b="1" dirty="0">
                <a:solidFill>
                  <a:srgbClr val="E8870A"/>
                </a:solidFill>
              </a:rPr>
            </a:br>
            <a:r>
              <a:rPr lang="nl-BE" sz="6000" b="1" dirty="0" err="1">
                <a:solidFill>
                  <a:srgbClr val="E8870A"/>
                </a:solidFill>
              </a:rPr>
              <a:t>getReferenceById</a:t>
            </a:r>
            <a:endParaRPr lang="nl-BE" sz="6000" b="1" dirty="0">
              <a:solidFill>
                <a:srgbClr val="E8870A"/>
              </a:solidFill>
            </a:endParaRP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Do we </a:t>
            </a:r>
            <a:r>
              <a:rPr lang="nl-BE" sz="3600" dirty="0" err="1">
                <a:solidFill>
                  <a:schemeClr val="bg1"/>
                </a:solidFill>
              </a:rPr>
              <a:t>need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accounts </a:t>
            </a:r>
            <a:r>
              <a:rPr lang="nl-BE" sz="3600" dirty="0" err="1">
                <a:solidFill>
                  <a:schemeClr val="bg1"/>
                </a:solidFill>
              </a:rPr>
              <a:t>to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be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fetched</a:t>
            </a:r>
            <a:r>
              <a:rPr lang="nl-BE" sz="3600" dirty="0">
                <a:solidFill>
                  <a:schemeClr val="bg1"/>
                </a:solidFill>
              </a:rPr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Try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and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use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getReferenceById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to</a:t>
            </a:r>
            <a:r>
              <a:rPr lang="nl-BE" sz="3600" dirty="0">
                <a:solidFill>
                  <a:schemeClr val="bg1"/>
                </a:solidFill>
              </a:rPr>
              <a:t> get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Accounts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Risk: we </a:t>
            </a:r>
            <a:r>
              <a:rPr lang="nl-BE" sz="3600" dirty="0" err="1">
                <a:solidFill>
                  <a:schemeClr val="bg1"/>
                </a:solidFill>
              </a:rPr>
              <a:t>don’t</a:t>
            </a:r>
            <a:r>
              <a:rPr lang="nl-BE" sz="3600" dirty="0">
                <a:solidFill>
                  <a:schemeClr val="bg1"/>
                </a:solidFill>
              </a:rPr>
              <a:t> check </a:t>
            </a:r>
            <a:r>
              <a:rPr lang="nl-BE" sz="3600" dirty="0" err="1">
                <a:solidFill>
                  <a:schemeClr val="bg1"/>
                </a:solidFill>
              </a:rPr>
              <a:t>if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account </a:t>
            </a:r>
            <a:r>
              <a:rPr lang="nl-BE" sz="3600" dirty="0" err="1">
                <a:solidFill>
                  <a:schemeClr val="bg1"/>
                </a:solidFill>
              </a:rPr>
              <a:t>exists</a:t>
            </a:r>
            <a:r>
              <a:rPr lang="nl-BE" sz="36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1242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C042D-EA2A-08FE-7048-654225B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9AF9FB-333D-35C6-59D6-7ABF65BEC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14B5D65-FA9B-7FA0-BAD9-847EAD60F146}"/>
              </a:ext>
            </a:extLst>
          </p:cNvPr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DEFA0AF-241A-B02D-460E-BCBDC9FA0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95D2E5F1-ED3C-84C2-EB3C-ABB79398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3866FD1-29F1-2EA9-5FCB-0EB9D4075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11C192C4-0D2A-D3D2-277B-4A7B6695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1C7F4B08-EA31-C9DA-A6F8-D900CBCECB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774983-184D-446A-9C6B-00410A7F25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7C94A9-79C3-4DD3-8DDD-D7FFB004E6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8B01474-0802-D3DF-C53A-ECA888241D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6446DBFA-5940-A5BA-ECC4-757C768C2DB4}"/>
              </a:ext>
            </a:extLst>
          </p:cNvPr>
          <p:cNvSpPr txBox="1"/>
          <p:nvPr/>
        </p:nvSpPr>
        <p:spPr>
          <a:xfrm>
            <a:off x="990600" y="2226984"/>
            <a:ext cx="1240467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Exercise</a:t>
            </a:r>
            <a:r>
              <a:rPr lang="nl-BE" sz="6000" b="1" dirty="0">
                <a:solidFill>
                  <a:srgbClr val="E8870A"/>
                </a:solidFill>
              </a:rPr>
              <a:t> 4: </a:t>
            </a:r>
            <a:r>
              <a:rPr lang="nl-BE" sz="6000" b="1" dirty="0" err="1">
                <a:solidFill>
                  <a:srgbClr val="E8870A"/>
                </a:solidFill>
              </a:rPr>
              <a:t>SettleBankTransferUseCase</a:t>
            </a:r>
            <a:endParaRPr lang="nl-BE" sz="6000" b="1" dirty="0">
              <a:solidFill>
                <a:srgbClr val="E8870A"/>
              </a:solidFill>
            </a:endParaRPr>
          </a:p>
          <a:p>
            <a:r>
              <a:rPr lang="nl-BE" sz="6000" b="1" dirty="0">
                <a:solidFill>
                  <a:srgbClr val="E8870A"/>
                </a:solidFill>
              </a:rPr>
              <a:t>N+1 </a:t>
            </a:r>
            <a:r>
              <a:rPr lang="nl-BE" sz="6000" b="1" dirty="0" err="1">
                <a:solidFill>
                  <a:srgbClr val="E8870A"/>
                </a:solidFill>
              </a:rPr>
              <a:t>problems</a:t>
            </a:r>
            <a:endParaRPr lang="nl-BE" sz="6000" b="1" dirty="0">
              <a:solidFill>
                <a:srgbClr val="E8870A"/>
              </a:solidFill>
            </a:endParaRP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Execute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SettleBankTransferUseCase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Look at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queries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that</a:t>
            </a:r>
            <a:r>
              <a:rPr lang="nl-BE" sz="3600" dirty="0">
                <a:solidFill>
                  <a:schemeClr val="bg1"/>
                </a:solidFill>
              </a:rPr>
              <a:t> are </a:t>
            </a:r>
            <a:r>
              <a:rPr lang="nl-BE" sz="3600" dirty="0" err="1">
                <a:solidFill>
                  <a:schemeClr val="bg1"/>
                </a:solidFill>
              </a:rPr>
              <a:t>produced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Now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Execute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GenerateReportUseCaseTests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and</a:t>
            </a:r>
            <a:r>
              <a:rPr lang="nl-BE" sz="3600" dirty="0">
                <a:solidFill>
                  <a:schemeClr val="bg1"/>
                </a:solidFill>
              </a:rPr>
              <a:t> look at </a:t>
            </a:r>
            <a:br>
              <a:rPr lang="nl-BE" sz="3600" dirty="0">
                <a:solidFill>
                  <a:schemeClr val="bg1"/>
                </a:solidFill>
              </a:rPr>
            </a:b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output </a:t>
            </a:r>
            <a:r>
              <a:rPr lang="nl-BE" sz="3600" dirty="0" err="1">
                <a:solidFill>
                  <a:schemeClr val="bg1"/>
                </a:solidFill>
              </a:rPr>
              <a:t>again</a:t>
            </a:r>
            <a:r>
              <a:rPr lang="nl-BE" sz="3600" dirty="0">
                <a:solidFill>
                  <a:schemeClr val="bg1"/>
                </a:solidFill>
              </a:rPr>
              <a:t> -&gt; n+1 </a:t>
            </a:r>
            <a:r>
              <a:rPr lang="nl-BE" sz="3600" dirty="0" err="1">
                <a:solidFill>
                  <a:schemeClr val="bg1"/>
                </a:solidFill>
              </a:rPr>
              <a:t>problem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Try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and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solve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this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problem</a:t>
            </a:r>
            <a:endParaRPr lang="nl-B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05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B7048-A4EB-D492-B5EE-67069A499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0D6FEC-AAA5-F234-4D6D-F8A2E3143F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B3EA40F-F79A-600B-7D98-B02BD9E13552}"/>
              </a:ext>
            </a:extLst>
          </p:cNvPr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CE4AF70C-E78A-4641-0F49-833F38585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DA380B5A-16C4-705C-8AE9-A9081A2E3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7C297DC0-6AD8-6951-855E-266C3BC71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A8FA931F-EC14-A3F9-7951-BBF1384CF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3860D66-6E2F-E3D4-1986-1C4EB29E95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6A9DBE4-8AD9-110E-4B8A-C897BB4A4B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499CC95-1FB2-F36B-4D55-4498D84B18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07A2639-8421-6B92-9623-A776FF714E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DE410A4-BCA4-8E56-7AF7-D952FAA056EC}"/>
              </a:ext>
            </a:extLst>
          </p:cNvPr>
          <p:cNvSpPr txBox="1"/>
          <p:nvPr/>
        </p:nvSpPr>
        <p:spPr>
          <a:xfrm>
            <a:off x="990600" y="2226984"/>
            <a:ext cx="12404678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Exercise</a:t>
            </a:r>
            <a:r>
              <a:rPr lang="nl-BE" sz="6000" b="1" dirty="0">
                <a:solidFill>
                  <a:srgbClr val="E8870A"/>
                </a:solidFill>
              </a:rPr>
              <a:t> 5: </a:t>
            </a:r>
            <a:r>
              <a:rPr lang="nl-BE" sz="6000" b="1" dirty="0" err="1">
                <a:solidFill>
                  <a:srgbClr val="E8870A"/>
                </a:solidFill>
              </a:rPr>
              <a:t>SettleBankTransferUseCase</a:t>
            </a:r>
            <a:endParaRPr lang="nl-BE" sz="6000" b="1" dirty="0">
              <a:solidFill>
                <a:srgbClr val="E8870A"/>
              </a:solidFill>
            </a:endParaRPr>
          </a:p>
          <a:p>
            <a:r>
              <a:rPr lang="nl-BE" sz="6000" b="1" dirty="0">
                <a:solidFill>
                  <a:srgbClr val="E8870A"/>
                </a:solidFill>
              </a:rPr>
              <a:t>Update </a:t>
            </a:r>
            <a:r>
              <a:rPr lang="nl-BE" sz="6000" b="1" dirty="0" err="1">
                <a:solidFill>
                  <a:srgbClr val="E8870A"/>
                </a:solidFill>
              </a:rPr>
              <a:t>all</a:t>
            </a:r>
            <a:r>
              <a:rPr lang="nl-BE" sz="6000" b="1" dirty="0">
                <a:solidFill>
                  <a:srgbClr val="E8870A"/>
                </a:solidFill>
              </a:rPr>
              <a:t> columns</a:t>
            </a: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Look at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update statement </a:t>
            </a:r>
            <a:r>
              <a:rPr lang="nl-BE" sz="3600" dirty="0" err="1">
                <a:solidFill>
                  <a:schemeClr val="bg1"/>
                </a:solidFill>
              </a:rPr>
              <a:t>for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br>
              <a:rPr lang="nl-BE" sz="3600" dirty="0">
                <a:solidFill>
                  <a:schemeClr val="bg1"/>
                </a:solidFill>
              </a:rPr>
            </a:br>
            <a:r>
              <a:rPr lang="nl-BE" sz="3600" dirty="0" err="1">
                <a:solidFill>
                  <a:schemeClr val="bg1"/>
                </a:solidFill>
              </a:rPr>
              <a:t>SettleBankTransferUseCase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it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contains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all</a:t>
            </a:r>
            <a:r>
              <a:rPr lang="nl-BE" sz="3600" dirty="0">
                <a:solidFill>
                  <a:schemeClr val="bg1"/>
                </a:solidFill>
              </a:rPr>
              <a:t> columns </a:t>
            </a:r>
            <a:r>
              <a:rPr lang="nl-BE" sz="3600" dirty="0" err="1">
                <a:solidFill>
                  <a:schemeClr val="bg1"/>
                </a:solidFill>
              </a:rPr>
              <a:t>for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br>
              <a:rPr lang="nl-BE" sz="3600" dirty="0">
                <a:solidFill>
                  <a:schemeClr val="bg1"/>
                </a:solidFill>
              </a:rPr>
            </a:br>
            <a:r>
              <a:rPr lang="nl-BE" sz="3600" dirty="0">
                <a:solidFill>
                  <a:schemeClr val="bg1"/>
                </a:solidFill>
              </a:rPr>
              <a:t>update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Make </a:t>
            </a:r>
            <a:r>
              <a:rPr lang="nl-BE" sz="3600" dirty="0" err="1">
                <a:solidFill>
                  <a:schemeClr val="bg1"/>
                </a:solidFill>
              </a:rPr>
              <a:t>it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so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that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r>
              <a:rPr lang="nl-BE" sz="3600" dirty="0">
                <a:solidFill>
                  <a:schemeClr val="bg1"/>
                </a:solidFill>
              </a:rPr>
              <a:t> update </a:t>
            </a:r>
            <a:r>
              <a:rPr lang="nl-BE" sz="3600" dirty="0" err="1">
                <a:solidFill>
                  <a:schemeClr val="bg1"/>
                </a:solidFill>
              </a:rPr>
              <a:t>only</a:t>
            </a:r>
            <a:r>
              <a:rPr lang="nl-BE" sz="3600" dirty="0">
                <a:solidFill>
                  <a:schemeClr val="bg1"/>
                </a:solidFill>
              </a:rPr>
              <a:t> take </a:t>
            </a:r>
            <a:r>
              <a:rPr lang="nl-BE" sz="3600" dirty="0" err="1">
                <a:solidFill>
                  <a:schemeClr val="bg1"/>
                </a:solidFill>
              </a:rPr>
              <a:t>the</a:t>
            </a:r>
            <a:br>
              <a:rPr lang="nl-BE" sz="3600" dirty="0">
                <a:solidFill>
                  <a:schemeClr val="bg1"/>
                </a:solidFill>
              </a:rPr>
            </a:br>
            <a:r>
              <a:rPr lang="nl-BE" sz="3600" dirty="0" err="1">
                <a:solidFill>
                  <a:schemeClr val="bg1"/>
                </a:solidFill>
              </a:rPr>
              <a:t>changed</a:t>
            </a:r>
            <a:r>
              <a:rPr lang="nl-BE" sz="3600" dirty="0">
                <a:solidFill>
                  <a:schemeClr val="bg1"/>
                </a:solidFill>
              </a:rPr>
              <a:t> columns </a:t>
            </a:r>
            <a:r>
              <a:rPr lang="nl-BE" sz="3600" dirty="0" err="1">
                <a:solidFill>
                  <a:schemeClr val="bg1"/>
                </a:solidFill>
              </a:rPr>
              <a:t>into</a:t>
            </a:r>
            <a:r>
              <a:rPr lang="nl-BE" sz="3600" dirty="0">
                <a:solidFill>
                  <a:schemeClr val="bg1"/>
                </a:solidFill>
              </a:rPr>
              <a:t> account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Downside: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More memory </a:t>
            </a:r>
            <a:r>
              <a:rPr lang="nl-BE" sz="3600" dirty="0" err="1">
                <a:solidFill>
                  <a:schemeClr val="bg1"/>
                </a:solidFill>
              </a:rPr>
              <a:t>and</a:t>
            </a:r>
            <a:r>
              <a:rPr lang="nl-BE" sz="3600" dirty="0">
                <a:solidFill>
                  <a:schemeClr val="bg1"/>
                </a:solidFill>
              </a:rPr>
              <a:t> CPU </a:t>
            </a:r>
            <a:r>
              <a:rPr lang="nl-BE" sz="3600" dirty="0" err="1">
                <a:solidFill>
                  <a:schemeClr val="bg1"/>
                </a:solidFill>
              </a:rPr>
              <a:t>usage</a:t>
            </a:r>
            <a:endParaRPr lang="nl-B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82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F9B2C56-AFA2-3BE7-D002-9261EDCBC517}"/>
              </a:ext>
            </a:extLst>
          </p:cNvPr>
          <p:cNvSpPr txBox="1"/>
          <p:nvPr/>
        </p:nvSpPr>
        <p:spPr>
          <a:xfrm>
            <a:off x="5977532" y="4543335"/>
            <a:ext cx="7205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9600" dirty="0" err="1">
                <a:solidFill>
                  <a:srgbClr val="E8870A"/>
                </a:solidFill>
              </a:rPr>
              <a:t>Why</a:t>
            </a:r>
            <a:r>
              <a:rPr lang="nl-BE" sz="9600" dirty="0">
                <a:solidFill>
                  <a:srgbClr val="E8870A"/>
                </a:solidFill>
              </a:rPr>
              <a:t> </a:t>
            </a:r>
            <a:r>
              <a:rPr lang="nl-BE" sz="9600" dirty="0" err="1">
                <a:solidFill>
                  <a:srgbClr val="E8870A"/>
                </a:solidFill>
              </a:rPr>
              <a:t>so</a:t>
            </a:r>
            <a:r>
              <a:rPr lang="nl-BE" sz="9600" dirty="0">
                <a:solidFill>
                  <a:srgbClr val="E8870A"/>
                </a:solidFill>
              </a:rPr>
              <a:t> slow?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BA2259-2539-4510-DD40-89EECA47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1D08BA-78FB-B221-AD27-466147429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D7E79A7-582E-E55F-3969-F783B7EAB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6EB6E6-2088-30AF-A137-4B8D064D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DAE5CAF-8C83-2094-10C3-FD12557E66D3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FBD825E-C37E-F469-6342-F091E0A73B80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9C0BD001-CD8F-CEDE-9A39-479158BE6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0A9D7D-6DBC-2EE9-86F7-39D6661F31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030B90E-0116-32B0-7507-DE891074C381}"/>
              </a:ext>
            </a:extLst>
          </p:cNvPr>
          <p:cNvSpPr txBox="1"/>
          <p:nvPr/>
        </p:nvSpPr>
        <p:spPr>
          <a:xfrm>
            <a:off x="990600" y="2226984"/>
            <a:ext cx="136982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>
                <a:solidFill>
                  <a:srgbClr val="E8870A"/>
                </a:solidFill>
              </a:rPr>
              <a:t>Summary</a:t>
            </a: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Turn off </a:t>
            </a:r>
            <a:r>
              <a:rPr lang="nl-BE" sz="3600" b="1" dirty="0" err="1">
                <a:solidFill>
                  <a:schemeClr val="bg1"/>
                </a:solidFill>
              </a:rPr>
              <a:t>spring,jpa,open</a:t>
            </a:r>
            <a:r>
              <a:rPr lang="nl-BE" sz="3600" b="1" dirty="0">
                <a:solidFill>
                  <a:schemeClr val="bg1"/>
                </a:solidFill>
              </a:rPr>
              <a:t>-in-view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Call </a:t>
            </a:r>
            <a:r>
              <a:rPr lang="nl-BE" sz="3600" dirty="0" err="1">
                <a:solidFill>
                  <a:schemeClr val="bg1"/>
                </a:solidFill>
              </a:rPr>
              <a:t>external</a:t>
            </a:r>
            <a:r>
              <a:rPr lang="nl-BE" sz="3600" dirty="0">
                <a:solidFill>
                  <a:schemeClr val="bg1"/>
                </a:solidFill>
              </a:rPr>
              <a:t> services </a:t>
            </a:r>
            <a:r>
              <a:rPr lang="nl-BE" sz="3600" b="1" dirty="0" err="1">
                <a:solidFill>
                  <a:schemeClr val="bg1"/>
                </a:solidFill>
              </a:rPr>
              <a:t>outside</a:t>
            </a:r>
            <a:r>
              <a:rPr lang="nl-BE" sz="3600" dirty="0">
                <a:solidFill>
                  <a:schemeClr val="bg1"/>
                </a:solidFill>
              </a:rPr>
              <a:t> of database transactions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Turn off auto-</a:t>
            </a:r>
            <a:r>
              <a:rPr lang="nl-BE" sz="3600" dirty="0" err="1">
                <a:solidFill>
                  <a:schemeClr val="bg1"/>
                </a:solidFill>
              </a:rPr>
              <a:t>commit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Be </a:t>
            </a:r>
            <a:r>
              <a:rPr lang="nl-BE" sz="3600" dirty="0" err="1">
                <a:solidFill>
                  <a:schemeClr val="bg1"/>
                </a:solidFill>
              </a:rPr>
              <a:t>very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carefull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with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b="1" dirty="0">
                <a:solidFill>
                  <a:schemeClr val="bg1"/>
                </a:solidFill>
              </a:rPr>
              <a:t>@transactional(</a:t>
            </a:r>
            <a:r>
              <a:rPr lang="nl-BE" sz="3600" dirty="0">
                <a:solidFill>
                  <a:schemeClr val="bg1"/>
                </a:solidFill>
              </a:rPr>
              <a:t>propagation = </a:t>
            </a:r>
            <a:r>
              <a:rPr lang="nl-BE" sz="3600" b="1" dirty="0">
                <a:solidFill>
                  <a:schemeClr val="bg1"/>
                </a:solidFill>
              </a:rPr>
              <a:t>REQUIRES_NEW)</a:t>
            </a:r>
            <a:endParaRPr lang="nl-BE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Use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b="1" dirty="0" err="1">
                <a:solidFill>
                  <a:schemeClr val="bg1"/>
                </a:solidFill>
              </a:rPr>
              <a:t>TransactionTemplate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when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you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need</a:t>
            </a:r>
            <a:r>
              <a:rPr lang="nl-BE" sz="3600" dirty="0">
                <a:solidFill>
                  <a:schemeClr val="bg1"/>
                </a:solidFill>
              </a:rPr>
              <a:t> more controle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Avoid</a:t>
            </a:r>
            <a:r>
              <a:rPr lang="nl-BE" sz="3600" dirty="0">
                <a:solidFill>
                  <a:schemeClr val="bg1"/>
                </a:solidFill>
              </a:rPr>
              <a:t> select on </a:t>
            </a:r>
            <a:r>
              <a:rPr lang="nl-BE" sz="3600" dirty="0" err="1">
                <a:solidFill>
                  <a:schemeClr val="bg1"/>
                </a:solidFill>
              </a:rPr>
              <a:t>insert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with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b="1" dirty="0">
                <a:solidFill>
                  <a:schemeClr val="bg1"/>
                </a:solidFill>
              </a:rPr>
              <a:t>@Version</a:t>
            </a:r>
            <a:r>
              <a:rPr lang="nl-BE" sz="3600" dirty="0">
                <a:solidFill>
                  <a:schemeClr val="bg1"/>
                </a:solidFill>
              </a:rPr>
              <a:t> or </a:t>
            </a:r>
            <a:r>
              <a:rPr lang="nl-BE" sz="3600" dirty="0" err="1">
                <a:solidFill>
                  <a:schemeClr val="bg1"/>
                </a:solidFill>
              </a:rPr>
              <a:t>implement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b="1" dirty="0" err="1">
                <a:solidFill>
                  <a:schemeClr val="bg1"/>
                </a:solidFill>
              </a:rPr>
              <a:t>Persistable</a:t>
            </a:r>
            <a:endParaRPr lang="nl-BE" sz="36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Explicitly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fetch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associations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with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b="1" dirty="0" err="1">
                <a:solidFill>
                  <a:schemeClr val="bg1"/>
                </a:solidFill>
              </a:rPr>
              <a:t>fetch</a:t>
            </a:r>
            <a:r>
              <a:rPr lang="nl-BE" sz="3600" b="1" dirty="0">
                <a:solidFill>
                  <a:schemeClr val="bg1"/>
                </a:solidFill>
              </a:rPr>
              <a:t> </a:t>
            </a:r>
            <a:r>
              <a:rPr lang="nl-BE" sz="3600" b="1" dirty="0" err="1">
                <a:solidFill>
                  <a:schemeClr val="bg1"/>
                </a:solidFill>
              </a:rPr>
              <a:t>join</a:t>
            </a:r>
            <a:r>
              <a:rPr lang="nl-BE" sz="3600" b="1" dirty="0">
                <a:solidFill>
                  <a:schemeClr val="bg1"/>
                </a:solidFill>
              </a:rPr>
              <a:t> </a:t>
            </a:r>
            <a:r>
              <a:rPr lang="nl-BE" sz="3600" dirty="0">
                <a:solidFill>
                  <a:schemeClr val="bg1"/>
                </a:solidFill>
              </a:rPr>
              <a:t>or </a:t>
            </a:r>
            <a:r>
              <a:rPr lang="nl-BE" sz="3600" b="1" dirty="0">
                <a:solidFill>
                  <a:schemeClr val="bg1"/>
                </a:solidFill>
              </a:rPr>
              <a:t>@EntityGrapth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Use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b="1" dirty="0">
                <a:solidFill>
                  <a:schemeClr val="bg1"/>
                </a:solidFill>
              </a:rPr>
              <a:t>@DynamicUpdate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for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tables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with</a:t>
            </a:r>
            <a:r>
              <a:rPr lang="nl-BE" sz="3600" dirty="0">
                <a:solidFill>
                  <a:schemeClr val="bg1"/>
                </a:solidFill>
              </a:rPr>
              <a:t> large </a:t>
            </a:r>
            <a:r>
              <a:rPr lang="nl-BE" sz="3600" dirty="0" err="1">
                <a:solidFill>
                  <a:schemeClr val="bg1"/>
                </a:solidFill>
              </a:rPr>
              <a:t>number</a:t>
            </a:r>
            <a:r>
              <a:rPr lang="nl-BE" sz="3600" dirty="0">
                <a:solidFill>
                  <a:schemeClr val="bg1"/>
                </a:solidFill>
              </a:rPr>
              <a:t> of columns</a:t>
            </a:r>
          </a:p>
        </p:txBody>
      </p:sp>
    </p:spTree>
    <p:extLst>
      <p:ext uri="{BB962C8B-B14F-4D97-AF65-F5344CB8AC3E}">
        <p14:creationId xmlns:p14="http://schemas.microsoft.com/office/powerpoint/2010/main" val="4074589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1836B-B49B-0AF2-0A69-C5D046E0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3DD-8619-BDB9-0B55-94BC5A524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0A9B4A1-0D4C-3CB2-EED2-C33C46C19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B3EF582-C14F-EDFD-6AE5-D196758D6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7163DC6-374B-780B-2FEB-CC727896F828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771E8F7-FAC8-6E41-E3E3-EBFD543CD541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3E3FDCAC-EB91-B491-7A93-9ECFE06A9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078B1CA-FE72-A81E-C28E-23DD7EC60A6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7A22DEB-C873-7914-75F6-4AC5543FD318}"/>
              </a:ext>
            </a:extLst>
          </p:cNvPr>
          <p:cNvSpPr txBox="1"/>
          <p:nvPr/>
        </p:nvSpPr>
        <p:spPr>
          <a:xfrm>
            <a:off x="990600" y="2226984"/>
            <a:ext cx="737939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Takeaways</a:t>
            </a:r>
            <a:endParaRPr lang="nl-BE" sz="6000" b="1" dirty="0">
              <a:solidFill>
                <a:srgbClr val="E8870A"/>
              </a:solidFill>
            </a:endParaRP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JPA &amp; </a:t>
            </a:r>
            <a:r>
              <a:rPr lang="nl-BE" sz="3600" dirty="0" err="1">
                <a:solidFill>
                  <a:schemeClr val="bg1"/>
                </a:solidFill>
              </a:rPr>
              <a:t>Hibernate</a:t>
            </a:r>
            <a:r>
              <a:rPr lang="nl-BE" sz="3600" dirty="0">
                <a:solidFill>
                  <a:schemeClr val="bg1"/>
                </a:solidFill>
              </a:rPr>
              <a:t> are </a:t>
            </a:r>
            <a:r>
              <a:rPr lang="nl-BE" sz="3600" b="1" dirty="0">
                <a:solidFill>
                  <a:schemeClr val="bg1"/>
                </a:solidFill>
              </a:rPr>
              <a:t>NOT </a:t>
            </a:r>
            <a:r>
              <a:rPr lang="nl-BE" sz="3600" dirty="0">
                <a:solidFill>
                  <a:schemeClr val="bg1"/>
                </a:solidFill>
              </a:rPr>
              <a:t>easy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Get </a:t>
            </a:r>
            <a:r>
              <a:rPr lang="nl-BE" sz="3600" dirty="0" err="1">
                <a:solidFill>
                  <a:schemeClr val="bg1"/>
                </a:solidFill>
              </a:rPr>
              <a:t>connections</a:t>
            </a:r>
            <a:r>
              <a:rPr lang="nl-BE" sz="3600" dirty="0">
                <a:solidFill>
                  <a:schemeClr val="bg1"/>
                </a:solidFill>
              </a:rPr>
              <a:t> management right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Log </a:t>
            </a:r>
            <a:r>
              <a:rPr lang="nl-BE" sz="3600" dirty="0" err="1">
                <a:solidFill>
                  <a:schemeClr val="bg1"/>
                </a:solidFill>
              </a:rPr>
              <a:t>queries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during</a:t>
            </a:r>
            <a:r>
              <a:rPr lang="nl-BE" sz="3600" dirty="0">
                <a:solidFill>
                  <a:schemeClr val="bg1"/>
                </a:solidFill>
              </a:rPr>
              <a:t>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Use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projections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for</a:t>
            </a:r>
            <a:r>
              <a:rPr lang="nl-BE" sz="3600" dirty="0">
                <a:solidFill>
                  <a:schemeClr val="bg1"/>
                </a:solidFill>
              </a:rPr>
              <a:t> reading data</a:t>
            </a:r>
          </a:p>
        </p:txBody>
      </p:sp>
    </p:spTree>
    <p:extLst>
      <p:ext uri="{BB962C8B-B14F-4D97-AF65-F5344CB8AC3E}">
        <p14:creationId xmlns:p14="http://schemas.microsoft.com/office/powerpoint/2010/main" val="3019138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17CD0-1DC4-87CD-CC9B-9A2BB45F5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9DC328-0867-AC6B-8C0B-717DD9A624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1B779F-7561-683E-3BBB-CE4D72D1F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411EA1F-8BFC-4EED-D815-2C6B88D9B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70A43081-DC0B-AC77-0E6B-EE91B29C7999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22B4041-CCD7-2CF5-2B38-6099029AB742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B4717680-1881-CA87-61F7-4DDA7B579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3093C2E-C84D-85CB-816D-1AF81E011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597238D-37B0-4212-43ED-B4C3CEBB0B30}"/>
              </a:ext>
            </a:extLst>
          </p:cNvPr>
          <p:cNvSpPr txBox="1"/>
          <p:nvPr/>
        </p:nvSpPr>
        <p:spPr>
          <a:xfrm>
            <a:off x="990600" y="2226984"/>
            <a:ext cx="104268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err="1">
                <a:solidFill>
                  <a:srgbClr val="E8870A"/>
                </a:solidFill>
              </a:rPr>
              <a:t>Use</a:t>
            </a:r>
            <a:r>
              <a:rPr lang="nl-BE" sz="6000" b="1" dirty="0">
                <a:solidFill>
                  <a:srgbClr val="E8870A"/>
                </a:solidFill>
              </a:rPr>
              <a:t> </a:t>
            </a:r>
            <a:r>
              <a:rPr lang="nl-BE" sz="6000" b="1" dirty="0" err="1">
                <a:solidFill>
                  <a:srgbClr val="E8870A"/>
                </a:solidFill>
              </a:rPr>
              <a:t>projections</a:t>
            </a:r>
            <a:r>
              <a:rPr lang="nl-BE" sz="6000" b="1" dirty="0">
                <a:solidFill>
                  <a:srgbClr val="E8870A"/>
                </a:solidFill>
              </a:rPr>
              <a:t> </a:t>
            </a:r>
            <a:r>
              <a:rPr lang="nl-BE" sz="6000" b="1" dirty="0" err="1">
                <a:solidFill>
                  <a:srgbClr val="E8870A"/>
                </a:solidFill>
              </a:rPr>
              <a:t>for</a:t>
            </a:r>
            <a:r>
              <a:rPr lang="nl-BE" sz="6000" b="1" dirty="0">
                <a:solidFill>
                  <a:srgbClr val="E8870A"/>
                </a:solidFill>
              </a:rPr>
              <a:t> reading data</a:t>
            </a:r>
          </a:p>
          <a:p>
            <a:endParaRPr lang="nl-BE" sz="3600" dirty="0">
              <a:solidFill>
                <a:srgbClr val="E8870A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B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12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80999" y="1166875"/>
            <a:ext cx="2517532" cy="6807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73EA294-1EBD-BE0B-9F94-C35B6B3D32D7}"/>
              </a:ext>
            </a:extLst>
          </p:cNvPr>
          <p:cNvSpPr txBox="1"/>
          <p:nvPr/>
        </p:nvSpPr>
        <p:spPr>
          <a:xfrm>
            <a:off x="685800" y="2171700"/>
            <a:ext cx="84582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4800" dirty="0" err="1">
                <a:solidFill>
                  <a:srgbClr val="E8870A"/>
                </a:solidFill>
              </a:rPr>
              <a:t>Why</a:t>
            </a:r>
            <a:r>
              <a:rPr lang="nl-BE" sz="4800" dirty="0">
                <a:solidFill>
                  <a:srgbClr val="E8870A"/>
                </a:solidFill>
              </a:rPr>
              <a:t> </a:t>
            </a:r>
            <a:r>
              <a:rPr lang="nl-BE" sz="4800" dirty="0" err="1">
                <a:solidFill>
                  <a:srgbClr val="E8870A"/>
                </a:solidFill>
              </a:rPr>
              <a:t>so</a:t>
            </a:r>
            <a:r>
              <a:rPr lang="nl-BE" sz="4800" dirty="0">
                <a:solidFill>
                  <a:srgbClr val="E8870A"/>
                </a:solidFill>
              </a:rPr>
              <a:t> slow?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Poor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b="1" dirty="0">
                <a:solidFill>
                  <a:schemeClr val="bg1"/>
                </a:solidFill>
              </a:rPr>
              <a:t>database </a:t>
            </a:r>
            <a:r>
              <a:rPr lang="nl-BE" sz="3600" b="1" dirty="0" err="1">
                <a:solidFill>
                  <a:schemeClr val="bg1"/>
                </a:solidFill>
              </a:rPr>
              <a:t>connection</a:t>
            </a:r>
            <a:r>
              <a:rPr lang="nl-BE" sz="3600" b="1" dirty="0">
                <a:solidFill>
                  <a:schemeClr val="bg1"/>
                </a:solidFill>
              </a:rPr>
              <a:t> </a:t>
            </a:r>
            <a:r>
              <a:rPr lang="nl-BE" sz="3600" dirty="0">
                <a:solidFill>
                  <a:schemeClr val="bg1"/>
                </a:solidFill>
              </a:rPr>
              <a:t>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Too </a:t>
            </a:r>
            <a:r>
              <a:rPr lang="nl-BE" sz="3600" dirty="0" err="1">
                <a:solidFill>
                  <a:schemeClr val="bg1"/>
                </a:solidFill>
              </a:rPr>
              <a:t>many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queries</a:t>
            </a:r>
            <a:endParaRPr lang="nl-BE" sz="3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Slow </a:t>
            </a:r>
            <a:r>
              <a:rPr lang="nl-BE" sz="3600" dirty="0" err="1">
                <a:solidFill>
                  <a:schemeClr val="bg1"/>
                </a:solidFill>
              </a:rPr>
              <a:t>queries</a:t>
            </a:r>
            <a:endParaRPr lang="nl-BE" sz="3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>
                <a:solidFill>
                  <a:schemeClr val="bg1"/>
                </a:solidFill>
              </a:rPr>
              <a:t>Wrong JPA </a:t>
            </a:r>
            <a:r>
              <a:rPr lang="nl-BE" sz="3600" dirty="0" err="1">
                <a:solidFill>
                  <a:schemeClr val="bg1"/>
                </a:solidFill>
              </a:rPr>
              <a:t>mappings</a:t>
            </a:r>
            <a:endParaRPr lang="nl-BE" sz="3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3600" dirty="0" err="1">
                <a:solidFill>
                  <a:schemeClr val="bg1"/>
                </a:solidFill>
              </a:rPr>
              <a:t>Fetching</a:t>
            </a:r>
            <a:r>
              <a:rPr lang="nl-BE" sz="3600" dirty="0">
                <a:solidFill>
                  <a:schemeClr val="bg1"/>
                </a:solidFill>
              </a:rPr>
              <a:t> more </a:t>
            </a:r>
            <a:r>
              <a:rPr lang="nl-BE" sz="3600" dirty="0" err="1">
                <a:solidFill>
                  <a:schemeClr val="bg1"/>
                </a:solidFill>
              </a:rPr>
              <a:t>than</a:t>
            </a:r>
            <a:r>
              <a:rPr lang="nl-BE" sz="3600" dirty="0">
                <a:solidFill>
                  <a:schemeClr val="bg1"/>
                </a:solidFill>
              </a:rPr>
              <a:t> </a:t>
            </a:r>
            <a:r>
              <a:rPr lang="nl-BE" sz="3600" dirty="0" err="1">
                <a:solidFill>
                  <a:schemeClr val="bg1"/>
                </a:solidFill>
              </a:rPr>
              <a:t>needed</a:t>
            </a:r>
            <a:endParaRPr lang="nl-BE" sz="3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>
              <a:solidFill>
                <a:srgbClr val="E8870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DF7D4-99E4-2143-6941-AB25BA0BC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1BA926-7742-CA57-FD1C-39104751A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EE8483-4AF4-DF14-195E-D1C4E045C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408B02A-2DA7-24A5-2566-6BF3438CB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EBF1F2E8-C931-F01C-89ED-D4F19A58C97F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B3682A2-BAD2-314D-743F-C1362A1F3C61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78DD8999-9538-A0D8-CF6F-73C1B232A9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707A82B-379C-7A6F-A3B7-BA7B6F11422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C3A42D7-8092-DC35-C5A2-EAB27BD359AB}"/>
              </a:ext>
            </a:extLst>
          </p:cNvPr>
          <p:cNvSpPr txBox="1"/>
          <p:nvPr/>
        </p:nvSpPr>
        <p:spPr>
          <a:xfrm>
            <a:off x="5977532" y="4543335"/>
            <a:ext cx="7205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9600" dirty="0" err="1">
                <a:solidFill>
                  <a:srgbClr val="E8870A"/>
                </a:solidFill>
              </a:rPr>
              <a:t>Don’t</a:t>
            </a:r>
            <a:r>
              <a:rPr lang="nl-BE" sz="9600" dirty="0">
                <a:solidFill>
                  <a:srgbClr val="E8870A"/>
                </a:solidFill>
              </a:rPr>
              <a:t> </a:t>
            </a:r>
            <a:r>
              <a:rPr lang="nl-BE" sz="9600" dirty="0" err="1">
                <a:solidFill>
                  <a:srgbClr val="E8870A"/>
                </a:solidFill>
              </a:rPr>
              <a:t>guess</a:t>
            </a:r>
            <a:endParaRPr lang="nl-BE" sz="9600" dirty="0">
              <a:solidFill>
                <a:srgbClr val="E887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34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84DA04-50BA-1C3E-AF76-DC95E0680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F996B1-8CED-8F31-A6C6-F157E8A50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E8F929A-78A8-1108-C406-B0ACC2A4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2EBB0F-FFEC-8203-99CF-E4B1F9EF3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2536237-3434-23F7-0196-D38083D767B6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C6CE754-0C43-5018-D608-C78ACE6C5AF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8D92F237-9399-D794-9DBA-FC10DA02B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8ABCEE3-AE53-51C3-BE7C-CF71E9CB1B2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F2BCF43-5B4F-C6BF-7704-FD46DABAE6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3687" y="1989402"/>
            <a:ext cx="10798593" cy="6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7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E36EB-0930-C76D-7EF1-B75EB2FB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A024B3-A12A-6502-35E3-8D161E74F4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CB1B764-84EE-DA80-B9CA-520076481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6596F4-0CA9-434D-8F8A-2201BE952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860214C-01D5-EEE0-7A26-A2B52DFBF9DC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CD3B690-9E9F-2E0E-21FF-8FC5BAD71610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4ABA6EBD-F19D-625C-481B-178FEFD3F8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E33791B-F304-B2B0-4B99-783F9C1F6C6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29691C6-0EF1-11C2-DE2C-E527DBF96EE4}"/>
              </a:ext>
            </a:extLst>
          </p:cNvPr>
          <p:cNvSpPr txBox="1"/>
          <p:nvPr/>
        </p:nvSpPr>
        <p:spPr>
          <a:xfrm>
            <a:off x="3581400" y="4333097"/>
            <a:ext cx="11125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9600" dirty="0">
                <a:solidFill>
                  <a:srgbClr val="E8870A"/>
                </a:solidFill>
              </a:rPr>
              <a:t>Database Connection</a:t>
            </a:r>
          </a:p>
          <a:p>
            <a:pPr algn="ctr"/>
            <a:r>
              <a:rPr lang="nl-BE" sz="9600" dirty="0">
                <a:solidFill>
                  <a:schemeClr val="bg1"/>
                </a:solidFill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03266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0DDDD0-4FDC-4AEC-3E8B-AFE07B296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30C5E-AD68-37E2-2FD1-57EB7AC82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AE28CBC-B988-65AD-B09B-9CF393DF3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F3A965-44B1-AF42-FD97-E2F5CEE48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9886D24-410C-C003-4E62-44E412B1C18F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7875957-F553-E1A6-D4F4-9B74AFAE0E3C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A9B1BCC9-3461-A8D7-3CC7-BF17EAB2B3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FDAEF0E-9433-621E-5DE3-CF40627D9F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10B8CC-7723-48BD-5EE8-D8DE99DCBF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095" y="2274105"/>
            <a:ext cx="12627809" cy="57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7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5F150-13C0-0D92-FB50-F2D3C91B8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B7A311-7E98-DC6A-079B-64555ABA3C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F7592F-ACD8-564A-E5E0-DE6E8EC26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B5C070-EE7F-6187-84A8-EC15C5D40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448C24C3-FAA9-A001-1F7F-81F0EC0CBF16}"/>
              </a:ext>
            </a:extLst>
          </p:cNvPr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7892EB6-E2EC-2A87-9C76-67EAF5DE59CA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876B8A7C-553E-1238-2721-695F05F07D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63FF076-19CA-C2EE-FB49-BDFCDBDCCFC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488E16F-3198-4E97-8C16-73180C01A7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861" y="1572222"/>
            <a:ext cx="10882884" cy="431415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49D6B4FE-23BA-1119-F475-35A1A4AC3979}"/>
              </a:ext>
            </a:extLst>
          </p:cNvPr>
          <p:cNvSpPr txBox="1"/>
          <p:nvPr/>
        </p:nvSpPr>
        <p:spPr>
          <a:xfrm>
            <a:off x="9144000" y="4964372"/>
            <a:ext cx="48093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5400" dirty="0">
                <a:solidFill>
                  <a:srgbClr val="E8870A"/>
                </a:solidFill>
              </a:rPr>
              <a:t>TCP </a:t>
            </a:r>
            <a:r>
              <a:rPr lang="nl-BE" sz="5400" dirty="0" err="1">
                <a:solidFill>
                  <a:srgbClr val="E8870A"/>
                </a:solidFill>
              </a:rPr>
              <a:t>Handshake</a:t>
            </a:r>
            <a:endParaRPr lang="nl-BE" sz="5400" dirty="0">
              <a:solidFill>
                <a:srgbClr val="E8870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5400" dirty="0">
                <a:solidFill>
                  <a:srgbClr val="E8870A"/>
                </a:solidFill>
              </a:rPr>
              <a:t>TLS </a:t>
            </a:r>
            <a:r>
              <a:rPr lang="nl-BE" sz="5400" dirty="0" err="1">
                <a:solidFill>
                  <a:srgbClr val="E8870A"/>
                </a:solidFill>
              </a:rPr>
              <a:t>negotiation</a:t>
            </a:r>
            <a:endParaRPr lang="nl-BE" sz="5400" dirty="0">
              <a:solidFill>
                <a:srgbClr val="E8870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5400" dirty="0" err="1">
                <a:solidFill>
                  <a:srgbClr val="E8870A"/>
                </a:solidFill>
              </a:rPr>
              <a:t>Authentication</a:t>
            </a:r>
            <a:endParaRPr lang="nl-BE" sz="5400" dirty="0">
              <a:solidFill>
                <a:srgbClr val="E887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4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19194</TotalTime>
  <Words>2488</Words>
  <Application>Microsoft Office PowerPoint</Application>
  <PresentationFormat>Aangepast</PresentationFormat>
  <Paragraphs>297</Paragraphs>
  <Slides>33</Slides>
  <Notes>28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38" baseType="lpstr">
      <vt:lpstr>Open Sans Bold</vt:lpstr>
      <vt:lpstr>Arial</vt:lpstr>
      <vt:lpstr>Calibri</vt:lpstr>
      <vt:lpstr>Wingdings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dc:creator>Michael Branders</dc:creator>
  <cp:lastModifiedBy>Michael Branders</cp:lastModifiedBy>
  <cp:revision>33</cp:revision>
  <dcterms:created xsi:type="dcterms:W3CDTF">2006-08-16T00:00:00Z</dcterms:created>
  <dcterms:modified xsi:type="dcterms:W3CDTF">2025-03-21T07:16:20Z</dcterms:modified>
  <dc:identifier>DAE4nIrG1s0</dc:identifier>
</cp:coreProperties>
</file>